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71" r:id="rId2"/>
    <p:sldId id="270" r:id="rId3"/>
    <p:sldId id="316" r:id="rId4"/>
    <p:sldId id="274" r:id="rId5"/>
    <p:sldId id="272" r:id="rId6"/>
    <p:sldId id="310" r:id="rId7"/>
    <p:sldId id="283" r:id="rId8"/>
    <p:sldId id="273" r:id="rId9"/>
    <p:sldId id="301" r:id="rId10"/>
    <p:sldId id="296" r:id="rId11"/>
    <p:sldId id="317" r:id="rId12"/>
    <p:sldId id="307" r:id="rId13"/>
    <p:sldId id="308" r:id="rId14"/>
    <p:sldId id="306" r:id="rId15"/>
    <p:sldId id="275" r:id="rId16"/>
    <p:sldId id="284" r:id="rId17"/>
    <p:sldId id="276" r:id="rId18"/>
    <p:sldId id="318" r:id="rId19"/>
    <p:sldId id="319" r:id="rId20"/>
    <p:sldId id="290" r:id="rId21"/>
    <p:sldId id="291" r:id="rId22"/>
    <p:sldId id="292" r:id="rId23"/>
    <p:sldId id="280" r:id="rId24"/>
    <p:sldId id="285" r:id="rId25"/>
    <p:sldId id="278" r:id="rId26"/>
    <p:sldId id="302" r:id="rId27"/>
    <p:sldId id="300" r:id="rId28"/>
    <p:sldId id="288" r:id="rId29"/>
    <p:sldId id="304" r:id="rId30"/>
    <p:sldId id="297" r:id="rId31"/>
    <p:sldId id="311" r:id="rId32"/>
    <p:sldId id="312" r:id="rId33"/>
    <p:sldId id="314" r:id="rId34"/>
    <p:sldId id="315" r:id="rId35"/>
    <p:sldId id="313" r:id="rId36"/>
    <p:sldId id="303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6" autoAdjust="0"/>
    <p:restoredTop sz="96015" autoAdjust="0"/>
  </p:normalViewPr>
  <p:slideViewPr>
    <p:cSldViewPr>
      <p:cViewPr varScale="1">
        <p:scale>
          <a:sx n="108" d="100"/>
          <a:sy n="108" d="100"/>
        </p:scale>
        <p:origin x="157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C308C4E-9718-42AF-B42E-6F044844F3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719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1450" indent="-171450">
              <a:buFontTx/>
              <a:buChar char="-"/>
            </a:pPr>
            <a:r>
              <a:rPr lang="en-US">
                <a:latin typeface="Arial" panose="020B0604020202020204" pitchFamily="34" charset="0"/>
              </a:rPr>
              <a:t>Number of samples</a:t>
            </a:r>
          </a:p>
          <a:p>
            <a:pPr marL="171450" indent="-171450">
              <a:buFontTx/>
              <a:buChar char="-"/>
            </a:pPr>
            <a:r>
              <a:rPr lang="en-US">
                <a:latin typeface="Arial" panose="020B0604020202020204" pitchFamily="34" charset="0"/>
              </a:rPr>
              <a:t>Max height</a:t>
            </a:r>
          </a:p>
          <a:p>
            <a:pPr marL="171450" indent="-171450">
              <a:buFontTx/>
              <a:buChar char="-"/>
            </a:pPr>
            <a:r>
              <a:rPr lang="en-US">
                <a:latin typeface="Arial" panose="020B0604020202020204" pitchFamily="34" charset="0"/>
              </a:rPr>
              <a:t>Minimum height</a:t>
            </a:r>
          </a:p>
          <a:p>
            <a:pPr marL="171450" indent="-171450">
              <a:buFontTx/>
              <a:buChar char="-"/>
            </a:pPr>
            <a:r>
              <a:rPr lang="en-US">
                <a:latin typeface="Arial" panose="020B0604020202020204" pitchFamily="34" charset="0"/>
              </a:rPr>
              <a:t>Height of a bounce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5DD179F-D4EE-4C74-BD4F-6FE2D35ED4DD}" type="slidenum">
              <a:rPr lang="en-US"/>
              <a:pPr eaLnBrk="1" hangingPunct="1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15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>
                <a:latin typeface="Arial" panose="020B0604020202020204" pitchFamily="34" charset="0"/>
              </a:rPr>
              <a:t>- What is the models “predictive power”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668B580-709D-4513-AB40-D8FC70C92727}" type="slidenum">
              <a:rPr lang="en-US"/>
              <a:pPr eaLnBrk="1" hangingPunct="1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628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171450" indent="-171450">
              <a:buFontTx/>
              <a:buChar char="-"/>
            </a:pPr>
            <a:r>
              <a:rPr lang="en-US">
                <a:latin typeface="Arial" panose="020B0604020202020204" pitchFamily="34" charset="0"/>
              </a:rPr>
              <a:t>The problem with “disproving the null hypothesis” is that is it commonly misunderstood</a:t>
            </a:r>
          </a:p>
          <a:p>
            <a:pPr marL="171450" indent="-171450">
              <a:buFontTx/>
              <a:buChar char="-"/>
            </a:pPr>
            <a:r>
              <a:rPr lang="en-US">
                <a:latin typeface="Arial" panose="020B0604020202020204" pitchFamily="34" charset="0"/>
              </a:rPr>
              <a:t>The problem with “p” values is that they are overused, especially for applied research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09FE596-F231-4EC3-AFA8-348A3726643C}" type="slidenum">
              <a:rPr lang="en-US"/>
              <a:pPr eaLnBrk="1" hangingPunct="1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982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B2D4CF-FDA3-4922-8408-BE177C0EBF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250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E6C763-62C2-4E20-8693-9B080796E4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392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0"/>
            <a:ext cx="19812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0"/>
            <a:ext cx="57912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CEBE75-ADED-4929-832B-F0CFDF0938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719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066800" y="1219200"/>
            <a:ext cx="7924800" cy="4953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01057C-3683-434C-A2C7-C336C3757C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057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219200"/>
            <a:ext cx="38862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5400" y="1219200"/>
            <a:ext cx="38862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05400" y="3771900"/>
            <a:ext cx="3886200" cy="2400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99A7FE-3D62-4694-A761-73152E60F7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330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168A4C-EFBF-47D4-B5F7-64840DDE34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159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D2D6F0-DA0B-494B-ABF5-FFEB5651FB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588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219200"/>
            <a:ext cx="38862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219200"/>
            <a:ext cx="38862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F6C737-5C56-4F35-B8D3-A60FFA1D6C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05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7D1481-312F-4BDB-868A-9F04D878E1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08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F0B64A-EB99-4E0F-B285-F95D31D04D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855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91E8DC-B27A-4197-8CD5-CC9944C059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417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1431FA-7EA9-445E-8B6A-C061C9B6FE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85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A8941A-A24D-4E10-9169-5E256DDD1F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023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hyperlink" Target="http://jan.ucc.nau.edu/~rcb7/namNm15.jpg" TargetMode="Externa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20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0"/>
            <a:ext cx="7924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219200"/>
            <a:ext cx="79248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2514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8400"/>
            <a:ext cx="31242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093033A-4306-4B78-8A94-712E227BA80F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8" descr="stckchrt14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5" descr="macau-stone-map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10080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7" descr="img15walker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10080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9" descr="namNm15">
            <a:hlinkClick r:id="rId18"/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2325"/>
            <a:ext cx="9906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21" descr="piri.jpg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9636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23" descr="ancient-greece-map-761459"/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0600"/>
            <a:ext cx="10112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u="sng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ss-tutorials.com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2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uyMQ-S9jG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Model?</a:t>
            </a:r>
          </a:p>
        </p:txBody>
      </p:sp>
      <p:sp>
        <p:nvSpPr>
          <p:cNvPr id="20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Make predictions or forecasts where we don’t have data</a:t>
            </a:r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2178050"/>
            <a:ext cx="5867400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Normal Distribution</a:t>
            </a:r>
          </a:p>
        </p:txBody>
      </p:sp>
      <p:pic>
        <p:nvPicPr>
          <p:cNvPr id="10243" name="Picture 5" descr="http://upload.wikimedia.org/wikipedia/commons/thumb/8/8c/Standard_deviation_diagram.svg/1000px-Standard_deviation_diagram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8077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96200" y="28956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To positive infinity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52600" y="28956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negative</a:t>
            </a:r>
          </a:p>
          <a:p>
            <a:r>
              <a:rPr lang="en-US" dirty="0"/>
              <a:t>infinity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696200" y="914400"/>
                <a:ext cx="10713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𝑚𝑒𝑎𝑛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6200" y="914400"/>
                <a:ext cx="1071384" cy="276999"/>
              </a:xfrm>
              <a:prstGeom prst="rect">
                <a:avLst/>
              </a:prstGeom>
              <a:blipFill>
                <a:blip r:embed="rId3"/>
                <a:stretch>
                  <a:fillRect l="-4571" r="-2286" b="-2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248400" y="1447800"/>
                <a:ext cx="252723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𝑠𝑡𝑎𝑛𝑑𝑎𝑟𝑑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𝑑𝑒𝑣𝑖𝑎𝑡𝑖𝑜𝑛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1447800"/>
                <a:ext cx="2527230" cy="276999"/>
              </a:xfrm>
              <a:prstGeom prst="rect">
                <a:avLst/>
              </a:prstGeom>
              <a:blipFill>
                <a:blip r:embed="rId4"/>
                <a:stretch>
                  <a:fillRect l="-723" r="-1687" b="-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reeform 11"/>
          <p:cNvSpPr/>
          <p:nvPr/>
        </p:nvSpPr>
        <p:spPr>
          <a:xfrm>
            <a:off x="4487917" y="5139559"/>
            <a:ext cx="1798994" cy="270641"/>
          </a:xfrm>
          <a:custGeom>
            <a:avLst/>
            <a:gdLst>
              <a:gd name="connsiteX0" fmla="*/ 0 w 1818290"/>
              <a:gd name="connsiteY0" fmla="*/ 21020 h 515007"/>
              <a:gd name="connsiteX1" fmla="*/ 0 w 1818290"/>
              <a:gd name="connsiteY1" fmla="*/ 515007 h 515007"/>
              <a:gd name="connsiteX2" fmla="*/ 1797269 w 1818290"/>
              <a:gd name="connsiteY2" fmla="*/ 515007 h 515007"/>
              <a:gd name="connsiteX3" fmla="*/ 1786759 w 1818290"/>
              <a:gd name="connsiteY3" fmla="*/ 283779 h 515007"/>
              <a:gd name="connsiteX4" fmla="*/ 1797269 w 1818290"/>
              <a:gd name="connsiteY4" fmla="*/ 0 h 515007"/>
              <a:gd name="connsiteX5" fmla="*/ 1818290 w 1818290"/>
              <a:gd name="connsiteY5" fmla="*/ 0 h 515007"/>
              <a:gd name="connsiteX0" fmla="*/ 0 w 1929625"/>
              <a:gd name="connsiteY0" fmla="*/ 21020 h 515007"/>
              <a:gd name="connsiteX1" fmla="*/ 0 w 1929625"/>
              <a:gd name="connsiteY1" fmla="*/ 515007 h 515007"/>
              <a:gd name="connsiteX2" fmla="*/ 1797269 w 1929625"/>
              <a:gd name="connsiteY2" fmla="*/ 515007 h 515007"/>
              <a:gd name="connsiteX3" fmla="*/ 1797269 w 1929625"/>
              <a:gd name="connsiteY3" fmla="*/ 0 h 515007"/>
              <a:gd name="connsiteX4" fmla="*/ 1818290 w 1929625"/>
              <a:gd name="connsiteY4" fmla="*/ 0 h 515007"/>
              <a:gd name="connsiteX0" fmla="*/ 0 w 1929625"/>
              <a:gd name="connsiteY0" fmla="*/ 21020 h 515007"/>
              <a:gd name="connsiteX1" fmla="*/ 0 w 1929625"/>
              <a:gd name="connsiteY1" fmla="*/ 515007 h 515007"/>
              <a:gd name="connsiteX2" fmla="*/ 1797269 w 1929625"/>
              <a:gd name="connsiteY2" fmla="*/ 515007 h 515007"/>
              <a:gd name="connsiteX3" fmla="*/ 1797269 w 1929625"/>
              <a:gd name="connsiteY3" fmla="*/ 0 h 515007"/>
              <a:gd name="connsiteX0" fmla="*/ 0 w 1798994"/>
              <a:gd name="connsiteY0" fmla="*/ 21020 h 515007"/>
              <a:gd name="connsiteX1" fmla="*/ 0 w 1798994"/>
              <a:gd name="connsiteY1" fmla="*/ 515007 h 515007"/>
              <a:gd name="connsiteX2" fmla="*/ 1797269 w 1798994"/>
              <a:gd name="connsiteY2" fmla="*/ 515007 h 515007"/>
              <a:gd name="connsiteX3" fmla="*/ 1797269 w 1798994"/>
              <a:gd name="connsiteY3" fmla="*/ 0 h 515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8994" h="515007">
                <a:moveTo>
                  <a:pt x="0" y="21020"/>
                </a:moveTo>
                <a:lnTo>
                  <a:pt x="0" y="515007"/>
                </a:lnTo>
                <a:lnTo>
                  <a:pt x="1797269" y="515007"/>
                </a:lnTo>
                <a:cubicBezTo>
                  <a:pt x="1802525" y="19270"/>
                  <a:pt x="1793766" y="85834"/>
                  <a:pt x="1797269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3473669" y="5118538"/>
            <a:ext cx="3733800" cy="672662"/>
          </a:xfrm>
          <a:custGeom>
            <a:avLst/>
            <a:gdLst>
              <a:gd name="connsiteX0" fmla="*/ 0 w 1818290"/>
              <a:gd name="connsiteY0" fmla="*/ 21020 h 515007"/>
              <a:gd name="connsiteX1" fmla="*/ 0 w 1818290"/>
              <a:gd name="connsiteY1" fmla="*/ 515007 h 515007"/>
              <a:gd name="connsiteX2" fmla="*/ 1797269 w 1818290"/>
              <a:gd name="connsiteY2" fmla="*/ 515007 h 515007"/>
              <a:gd name="connsiteX3" fmla="*/ 1786759 w 1818290"/>
              <a:gd name="connsiteY3" fmla="*/ 283779 h 515007"/>
              <a:gd name="connsiteX4" fmla="*/ 1797269 w 1818290"/>
              <a:gd name="connsiteY4" fmla="*/ 0 h 515007"/>
              <a:gd name="connsiteX5" fmla="*/ 1818290 w 1818290"/>
              <a:gd name="connsiteY5" fmla="*/ 0 h 515007"/>
              <a:gd name="connsiteX0" fmla="*/ 0 w 1929625"/>
              <a:gd name="connsiteY0" fmla="*/ 21020 h 515007"/>
              <a:gd name="connsiteX1" fmla="*/ 0 w 1929625"/>
              <a:gd name="connsiteY1" fmla="*/ 515007 h 515007"/>
              <a:gd name="connsiteX2" fmla="*/ 1797269 w 1929625"/>
              <a:gd name="connsiteY2" fmla="*/ 515007 h 515007"/>
              <a:gd name="connsiteX3" fmla="*/ 1797269 w 1929625"/>
              <a:gd name="connsiteY3" fmla="*/ 0 h 515007"/>
              <a:gd name="connsiteX4" fmla="*/ 1818290 w 1929625"/>
              <a:gd name="connsiteY4" fmla="*/ 0 h 515007"/>
              <a:gd name="connsiteX0" fmla="*/ 0 w 1929625"/>
              <a:gd name="connsiteY0" fmla="*/ 21020 h 515007"/>
              <a:gd name="connsiteX1" fmla="*/ 0 w 1929625"/>
              <a:gd name="connsiteY1" fmla="*/ 515007 h 515007"/>
              <a:gd name="connsiteX2" fmla="*/ 1797269 w 1929625"/>
              <a:gd name="connsiteY2" fmla="*/ 515007 h 515007"/>
              <a:gd name="connsiteX3" fmla="*/ 1797269 w 1929625"/>
              <a:gd name="connsiteY3" fmla="*/ 0 h 515007"/>
              <a:gd name="connsiteX0" fmla="*/ 0 w 1798994"/>
              <a:gd name="connsiteY0" fmla="*/ 21020 h 515007"/>
              <a:gd name="connsiteX1" fmla="*/ 0 w 1798994"/>
              <a:gd name="connsiteY1" fmla="*/ 515007 h 515007"/>
              <a:gd name="connsiteX2" fmla="*/ 1797269 w 1798994"/>
              <a:gd name="connsiteY2" fmla="*/ 515007 h 515007"/>
              <a:gd name="connsiteX3" fmla="*/ 1797269 w 1798994"/>
              <a:gd name="connsiteY3" fmla="*/ 0 h 515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8994" h="515007">
                <a:moveTo>
                  <a:pt x="0" y="21020"/>
                </a:moveTo>
                <a:lnTo>
                  <a:pt x="0" y="515007"/>
                </a:lnTo>
                <a:lnTo>
                  <a:pt x="1797269" y="515007"/>
                </a:lnTo>
                <a:cubicBezTo>
                  <a:pt x="1802525" y="19270"/>
                  <a:pt x="1793766" y="85834"/>
                  <a:pt x="1797269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2590800" y="5029200"/>
            <a:ext cx="5562600" cy="1143000"/>
          </a:xfrm>
          <a:custGeom>
            <a:avLst/>
            <a:gdLst>
              <a:gd name="connsiteX0" fmla="*/ 0 w 1818290"/>
              <a:gd name="connsiteY0" fmla="*/ 21020 h 515007"/>
              <a:gd name="connsiteX1" fmla="*/ 0 w 1818290"/>
              <a:gd name="connsiteY1" fmla="*/ 515007 h 515007"/>
              <a:gd name="connsiteX2" fmla="*/ 1797269 w 1818290"/>
              <a:gd name="connsiteY2" fmla="*/ 515007 h 515007"/>
              <a:gd name="connsiteX3" fmla="*/ 1786759 w 1818290"/>
              <a:gd name="connsiteY3" fmla="*/ 283779 h 515007"/>
              <a:gd name="connsiteX4" fmla="*/ 1797269 w 1818290"/>
              <a:gd name="connsiteY4" fmla="*/ 0 h 515007"/>
              <a:gd name="connsiteX5" fmla="*/ 1818290 w 1818290"/>
              <a:gd name="connsiteY5" fmla="*/ 0 h 515007"/>
              <a:gd name="connsiteX0" fmla="*/ 0 w 1929625"/>
              <a:gd name="connsiteY0" fmla="*/ 21020 h 515007"/>
              <a:gd name="connsiteX1" fmla="*/ 0 w 1929625"/>
              <a:gd name="connsiteY1" fmla="*/ 515007 h 515007"/>
              <a:gd name="connsiteX2" fmla="*/ 1797269 w 1929625"/>
              <a:gd name="connsiteY2" fmla="*/ 515007 h 515007"/>
              <a:gd name="connsiteX3" fmla="*/ 1797269 w 1929625"/>
              <a:gd name="connsiteY3" fmla="*/ 0 h 515007"/>
              <a:gd name="connsiteX4" fmla="*/ 1818290 w 1929625"/>
              <a:gd name="connsiteY4" fmla="*/ 0 h 515007"/>
              <a:gd name="connsiteX0" fmla="*/ 0 w 1929625"/>
              <a:gd name="connsiteY0" fmla="*/ 21020 h 515007"/>
              <a:gd name="connsiteX1" fmla="*/ 0 w 1929625"/>
              <a:gd name="connsiteY1" fmla="*/ 515007 h 515007"/>
              <a:gd name="connsiteX2" fmla="*/ 1797269 w 1929625"/>
              <a:gd name="connsiteY2" fmla="*/ 515007 h 515007"/>
              <a:gd name="connsiteX3" fmla="*/ 1797269 w 1929625"/>
              <a:gd name="connsiteY3" fmla="*/ 0 h 515007"/>
              <a:gd name="connsiteX0" fmla="*/ 0 w 1798994"/>
              <a:gd name="connsiteY0" fmla="*/ 21020 h 515007"/>
              <a:gd name="connsiteX1" fmla="*/ 0 w 1798994"/>
              <a:gd name="connsiteY1" fmla="*/ 515007 h 515007"/>
              <a:gd name="connsiteX2" fmla="*/ 1797269 w 1798994"/>
              <a:gd name="connsiteY2" fmla="*/ 515007 h 515007"/>
              <a:gd name="connsiteX3" fmla="*/ 1797269 w 1798994"/>
              <a:gd name="connsiteY3" fmla="*/ 0 h 515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8994" h="515007">
                <a:moveTo>
                  <a:pt x="0" y="21020"/>
                </a:moveTo>
                <a:lnTo>
                  <a:pt x="0" y="515007"/>
                </a:lnTo>
                <a:lnTo>
                  <a:pt x="1797269" y="515007"/>
                </a:lnTo>
                <a:cubicBezTo>
                  <a:pt x="1802525" y="19270"/>
                  <a:pt x="1793766" y="85834"/>
                  <a:pt x="1797269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953000" y="51054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68.2%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53000" y="54864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95.4%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53000" y="58674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99.7%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752600" y="2819400"/>
            <a:ext cx="1371600" cy="0"/>
          </a:xfrm>
          <a:prstGeom prst="straightConnector1">
            <a:avLst/>
          </a:prstGeom>
          <a:ln w="412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7772400" y="2819400"/>
            <a:ext cx="1295400" cy="0"/>
          </a:xfrm>
          <a:prstGeom prst="straightConnector1">
            <a:avLst/>
          </a:prstGeom>
          <a:ln w="412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Standard Normal Distribution With Probabilit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8001000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0600" y="6400800"/>
            <a:ext cx="3352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https://www.spss-tutorials.com/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347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Data Fitted w/Linear Model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76349"/>
            <a:ext cx="8001000" cy="485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19200" y="6431973"/>
            <a:ext cx="5686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Should be a diagonal line for normally distributed data</a:t>
            </a:r>
          </a:p>
        </p:txBody>
      </p:sp>
    </p:spTree>
    <p:extLst>
      <p:ext uri="{BB962C8B-B14F-4D97-AF65-F5344CB8AC3E}">
        <p14:creationId xmlns:p14="http://schemas.microsoft.com/office/powerpoint/2010/main" val="2236107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Non-Linear Data Fitted with a Linear Model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8063855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6431973"/>
            <a:ext cx="5557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shows the residuals are not normally distributed</a:t>
            </a:r>
          </a:p>
        </p:txBody>
      </p:sp>
    </p:spTree>
    <p:extLst>
      <p:ext uri="{BB962C8B-B14F-4D97-AF65-F5344CB8AC3E}">
        <p14:creationId xmlns:p14="http://schemas.microsoft.com/office/powerpoint/2010/main" val="3335452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Homoscedasticity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Residuals have the same normal distribution throughout the range of the data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929" y="2743200"/>
            <a:ext cx="616597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reeform 10"/>
          <p:cNvSpPr/>
          <p:nvPr/>
        </p:nvSpPr>
        <p:spPr>
          <a:xfrm>
            <a:off x="4714012" y="4267201"/>
            <a:ext cx="156046" cy="1371600"/>
          </a:xfrm>
          <a:custGeom>
            <a:avLst/>
            <a:gdLst>
              <a:gd name="connsiteX0" fmla="*/ 0 w 685800"/>
              <a:gd name="connsiteY0" fmla="*/ 1278082 h 1278082"/>
              <a:gd name="connsiteX1" fmla="*/ 561109 w 685800"/>
              <a:gd name="connsiteY1" fmla="*/ 675409 h 1278082"/>
              <a:gd name="connsiteX2" fmla="*/ 685800 w 685800"/>
              <a:gd name="connsiteY2" fmla="*/ 0 h 1278082"/>
              <a:gd name="connsiteX0" fmla="*/ 124691 w 199508"/>
              <a:gd name="connsiteY0" fmla="*/ 2712027 h 2712027"/>
              <a:gd name="connsiteX1" fmla="*/ 0 w 199508"/>
              <a:gd name="connsiteY1" fmla="*/ 675409 h 2712027"/>
              <a:gd name="connsiteX2" fmla="*/ 124691 w 199508"/>
              <a:gd name="connsiteY2" fmla="*/ 0 h 2712027"/>
              <a:gd name="connsiteX0" fmla="*/ 727364 w 761360"/>
              <a:gd name="connsiteY0" fmla="*/ 2712027 h 2712027"/>
              <a:gd name="connsiteX1" fmla="*/ 0 w 761360"/>
              <a:gd name="connsiteY1" fmla="*/ 1413163 h 2712027"/>
              <a:gd name="connsiteX2" fmla="*/ 727364 w 761360"/>
              <a:gd name="connsiteY2" fmla="*/ 0 h 2712027"/>
              <a:gd name="connsiteX0" fmla="*/ 748158 w 781624"/>
              <a:gd name="connsiteY0" fmla="*/ 2826327 h 2826327"/>
              <a:gd name="connsiteX1" fmla="*/ 12 w 781624"/>
              <a:gd name="connsiteY1" fmla="*/ 1413163 h 2826327"/>
              <a:gd name="connsiteX2" fmla="*/ 727376 w 781624"/>
              <a:gd name="connsiteY2" fmla="*/ 0 h 2826327"/>
              <a:gd name="connsiteX0" fmla="*/ 748158 w 748184"/>
              <a:gd name="connsiteY0" fmla="*/ 2826327 h 2826327"/>
              <a:gd name="connsiteX1" fmla="*/ 12 w 748184"/>
              <a:gd name="connsiteY1" fmla="*/ 1413163 h 2826327"/>
              <a:gd name="connsiteX2" fmla="*/ 727376 w 748184"/>
              <a:gd name="connsiteY2" fmla="*/ 0 h 2826327"/>
              <a:gd name="connsiteX0" fmla="*/ 748158 w 748184"/>
              <a:gd name="connsiteY0" fmla="*/ 2826327 h 2826327"/>
              <a:gd name="connsiteX1" fmla="*/ 12 w 748184"/>
              <a:gd name="connsiteY1" fmla="*/ 1413163 h 2826327"/>
              <a:gd name="connsiteX2" fmla="*/ 727376 w 748184"/>
              <a:gd name="connsiteY2" fmla="*/ 0 h 2826327"/>
              <a:gd name="connsiteX0" fmla="*/ 124770 w 124925"/>
              <a:gd name="connsiteY0" fmla="*/ 2826327 h 2826327"/>
              <a:gd name="connsiteX1" fmla="*/ 79 w 124925"/>
              <a:gd name="connsiteY1" fmla="*/ 1433944 h 2826327"/>
              <a:gd name="connsiteX2" fmla="*/ 103988 w 124925"/>
              <a:gd name="connsiteY2" fmla="*/ 0 h 2826327"/>
              <a:gd name="connsiteX0" fmla="*/ 155924 w 156049"/>
              <a:gd name="connsiteY0" fmla="*/ 2826327 h 2826327"/>
              <a:gd name="connsiteX1" fmla="*/ 61 w 156049"/>
              <a:gd name="connsiteY1" fmla="*/ 1433944 h 2826327"/>
              <a:gd name="connsiteX2" fmla="*/ 135142 w 156049"/>
              <a:gd name="connsiteY2" fmla="*/ 0 h 2826327"/>
              <a:gd name="connsiteX0" fmla="*/ 155924 w 156049"/>
              <a:gd name="connsiteY0" fmla="*/ 2826327 h 2826327"/>
              <a:gd name="connsiteX1" fmla="*/ 61 w 156049"/>
              <a:gd name="connsiteY1" fmla="*/ 1433944 h 2826327"/>
              <a:gd name="connsiteX2" fmla="*/ 135142 w 156049"/>
              <a:gd name="connsiteY2" fmla="*/ 0 h 2826327"/>
              <a:gd name="connsiteX0" fmla="*/ 155924 w 156049"/>
              <a:gd name="connsiteY0" fmla="*/ 2826327 h 2826327"/>
              <a:gd name="connsiteX1" fmla="*/ 61 w 156049"/>
              <a:gd name="connsiteY1" fmla="*/ 1433944 h 2826327"/>
              <a:gd name="connsiteX2" fmla="*/ 135142 w 156049"/>
              <a:gd name="connsiteY2" fmla="*/ 0 h 2826327"/>
              <a:gd name="connsiteX0" fmla="*/ 155921 w 156046"/>
              <a:gd name="connsiteY0" fmla="*/ 2826327 h 2826327"/>
              <a:gd name="connsiteX1" fmla="*/ 58 w 156046"/>
              <a:gd name="connsiteY1" fmla="*/ 1433944 h 2826327"/>
              <a:gd name="connsiteX2" fmla="*/ 135139 w 156046"/>
              <a:gd name="connsiteY2" fmla="*/ 0 h 2826327"/>
              <a:gd name="connsiteX0" fmla="*/ 155921 w 156046"/>
              <a:gd name="connsiteY0" fmla="*/ 2826327 h 2826327"/>
              <a:gd name="connsiteX1" fmla="*/ 58 w 156046"/>
              <a:gd name="connsiteY1" fmla="*/ 1433944 h 2826327"/>
              <a:gd name="connsiteX2" fmla="*/ 135139 w 156046"/>
              <a:gd name="connsiteY2" fmla="*/ 0 h 2826327"/>
              <a:gd name="connsiteX0" fmla="*/ 155921 w 156046"/>
              <a:gd name="connsiteY0" fmla="*/ 2826327 h 2826327"/>
              <a:gd name="connsiteX1" fmla="*/ 58 w 156046"/>
              <a:gd name="connsiteY1" fmla="*/ 1433944 h 2826327"/>
              <a:gd name="connsiteX2" fmla="*/ 135139 w 156046"/>
              <a:gd name="connsiteY2" fmla="*/ 0 h 2826327"/>
              <a:gd name="connsiteX0" fmla="*/ 155921 w 156046"/>
              <a:gd name="connsiteY0" fmla="*/ 2826327 h 2826327"/>
              <a:gd name="connsiteX1" fmla="*/ 58 w 156046"/>
              <a:gd name="connsiteY1" fmla="*/ 1433944 h 2826327"/>
              <a:gd name="connsiteX2" fmla="*/ 135139 w 156046"/>
              <a:gd name="connsiteY2" fmla="*/ 0 h 2826327"/>
              <a:gd name="connsiteX0" fmla="*/ 155921 w 156046"/>
              <a:gd name="connsiteY0" fmla="*/ 2826327 h 2826327"/>
              <a:gd name="connsiteX1" fmla="*/ 58 w 156046"/>
              <a:gd name="connsiteY1" fmla="*/ 1433944 h 2826327"/>
              <a:gd name="connsiteX2" fmla="*/ 135139 w 156046"/>
              <a:gd name="connsiteY2" fmla="*/ 0 h 2826327"/>
              <a:gd name="connsiteX0" fmla="*/ 155921 w 156046"/>
              <a:gd name="connsiteY0" fmla="*/ 2826327 h 2826327"/>
              <a:gd name="connsiteX1" fmla="*/ 58 w 156046"/>
              <a:gd name="connsiteY1" fmla="*/ 1433944 h 2826327"/>
              <a:gd name="connsiteX2" fmla="*/ 135139 w 156046"/>
              <a:gd name="connsiteY2" fmla="*/ 0 h 282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6046" h="2826327">
                <a:moveTo>
                  <a:pt x="155921" y="2826327"/>
                </a:moveTo>
                <a:cubicBezTo>
                  <a:pt x="161116" y="1815653"/>
                  <a:pt x="3522" y="1944357"/>
                  <a:pt x="58" y="1433944"/>
                </a:cubicBezTo>
                <a:cubicBezTo>
                  <a:pt x="-3406" y="923531"/>
                  <a:pt x="150725" y="877008"/>
                  <a:pt x="135139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 12"/>
          <p:cNvSpPr/>
          <p:nvPr/>
        </p:nvSpPr>
        <p:spPr>
          <a:xfrm>
            <a:off x="5943600" y="3581401"/>
            <a:ext cx="156046" cy="1371600"/>
          </a:xfrm>
          <a:custGeom>
            <a:avLst/>
            <a:gdLst>
              <a:gd name="connsiteX0" fmla="*/ 0 w 685800"/>
              <a:gd name="connsiteY0" fmla="*/ 1278082 h 1278082"/>
              <a:gd name="connsiteX1" fmla="*/ 561109 w 685800"/>
              <a:gd name="connsiteY1" fmla="*/ 675409 h 1278082"/>
              <a:gd name="connsiteX2" fmla="*/ 685800 w 685800"/>
              <a:gd name="connsiteY2" fmla="*/ 0 h 1278082"/>
              <a:gd name="connsiteX0" fmla="*/ 124691 w 199508"/>
              <a:gd name="connsiteY0" fmla="*/ 2712027 h 2712027"/>
              <a:gd name="connsiteX1" fmla="*/ 0 w 199508"/>
              <a:gd name="connsiteY1" fmla="*/ 675409 h 2712027"/>
              <a:gd name="connsiteX2" fmla="*/ 124691 w 199508"/>
              <a:gd name="connsiteY2" fmla="*/ 0 h 2712027"/>
              <a:gd name="connsiteX0" fmla="*/ 727364 w 761360"/>
              <a:gd name="connsiteY0" fmla="*/ 2712027 h 2712027"/>
              <a:gd name="connsiteX1" fmla="*/ 0 w 761360"/>
              <a:gd name="connsiteY1" fmla="*/ 1413163 h 2712027"/>
              <a:gd name="connsiteX2" fmla="*/ 727364 w 761360"/>
              <a:gd name="connsiteY2" fmla="*/ 0 h 2712027"/>
              <a:gd name="connsiteX0" fmla="*/ 748158 w 781624"/>
              <a:gd name="connsiteY0" fmla="*/ 2826327 h 2826327"/>
              <a:gd name="connsiteX1" fmla="*/ 12 w 781624"/>
              <a:gd name="connsiteY1" fmla="*/ 1413163 h 2826327"/>
              <a:gd name="connsiteX2" fmla="*/ 727376 w 781624"/>
              <a:gd name="connsiteY2" fmla="*/ 0 h 2826327"/>
              <a:gd name="connsiteX0" fmla="*/ 748158 w 748184"/>
              <a:gd name="connsiteY0" fmla="*/ 2826327 h 2826327"/>
              <a:gd name="connsiteX1" fmla="*/ 12 w 748184"/>
              <a:gd name="connsiteY1" fmla="*/ 1413163 h 2826327"/>
              <a:gd name="connsiteX2" fmla="*/ 727376 w 748184"/>
              <a:gd name="connsiteY2" fmla="*/ 0 h 2826327"/>
              <a:gd name="connsiteX0" fmla="*/ 748158 w 748184"/>
              <a:gd name="connsiteY0" fmla="*/ 2826327 h 2826327"/>
              <a:gd name="connsiteX1" fmla="*/ 12 w 748184"/>
              <a:gd name="connsiteY1" fmla="*/ 1413163 h 2826327"/>
              <a:gd name="connsiteX2" fmla="*/ 727376 w 748184"/>
              <a:gd name="connsiteY2" fmla="*/ 0 h 2826327"/>
              <a:gd name="connsiteX0" fmla="*/ 124770 w 124925"/>
              <a:gd name="connsiteY0" fmla="*/ 2826327 h 2826327"/>
              <a:gd name="connsiteX1" fmla="*/ 79 w 124925"/>
              <a:gd name="connsiteY1" fmla="*/ 1433944 h 2826327"/>
              <a:gd name="connsiteX2" fmla="*/ 103988 w 124925"/>
              <a:gd name="connsiteY2" fmla="*/ 0 h 2826327"/>
              <a:gd name="connsiteX0" fmla="*/ 155924 w 156049"/>
              <a:gd name="connsiteY0" fmla="*/ 2826327 h 2826327"/>
              <a:gd name="connsiteX1" fmla="*/ 61 w 156049"/>
              <a:gd name="connsiteY1" fmla="*/ 1433944 h 2826327"/>
              <a:gd name="connsiteX2" fmla="*/ 135142 w 156049"/>
              <a:gd name="connsiteY2" fmla="*/ 0 h 2826327"/>
              <a:gd name="connsiteX0" fmla="*/ 155924 w 156049"/>
              <a:gd name="connsiteY0" fmla="*/ 2826327 h 2826327"/>
              <a:gd name="connsiteX1" fmla="*/ 61 w 156049"/>
              <a:gd name="connsiteY1" fmla="*/ 1433944 h 2826327"/>
              <a:gd name="connsiteX2" fmla="*/ 135142 w 156049"/>
              <a:gd name="connsiteY2" fmla="*/ 0 h 2826327"/>
              <a:gd name="connsiteX0" fmla="*/ 155924 w 156049"/>
              <a:gd name="connsiteY0" fmla="*/ 2826327 h 2826327"/>
              <a:gd name="connsiteX1" fmla="*/ 61 w 156049"/>
              <a:gd name="connsiteY1" fmla="*/ 1433944 h 2826327"/>
              <a:gd name="connsiteX2" fmla="*/ 135142 w 156049"/>
              <a:gd name="connsiteY2" fmla="*/ 0 h 2826327"/>
              <a:gd name="connsiteX0" fmla="*/ 155921 w 156046"/>
              <a:gd name="connsiteY0" fmla="*/ 2826327 h 2826327"/>
              <a:gd name="connsiteX1" fmla="*/ 58 w 156046"/>
              <a:gd name="connsiteY1" fmla="*/ 1433944 h 2826327"/>
              <a:gd name="connsiteX2" fmla="*/ 135139 w 156046"/>
              <a:gd name="connsiteY2" fmla="*/ 0 h 2826327"/>
              <a:gd name="connsiteX0" fmla="*/ 155921 w 156046"/>
              <a:gd name="connsiteY0" fmla="*/ 2826327 h 2826327"/>
              <a:gd name="connsiteX1" fmla="*/ 58 w 156046"/>
              <a:gd name="connsiteY1" fmla="*/ 1433944 h 2826327"/>
              <a:gd name="connsiteX2" fmla="*/ 135139 w 156046"/>
              <a:gd name="connsiteY2" fmla="*/ 0 h 2826327"/>
              <a:gd name="connsiteX0" fmla="*/ 155921 w 156046"/>
              <a:gd name="connsiteY0" fmla="*/ 2826327 h 2826327"/>
              <a:gd name="connsiteX1" fmla="*/ 58 w 156046"/>
              <a:gd name="connsiteY1" fmla="*/ 1433944 h 2826327"/>
              <a:gd name="connsiteX2" fmla="*/ 135139 w 156046"/>
              <a:gd name="connsiteY2" fmla="*/ 0 h 2826327"/>
              <a:gd name="connsiteX0" fmla="*/ 155921 w 156046"/>
              <a:gd name="connsiteY0" fmla="*/ 2826327 h 2826327"/>
              <a:gd name="connsiteX1" fmla="*/ 58 w 156046"/>
              <a:gd name="connsiteY1" fmla="*/ 1433944 h 2826327"/>
              <a:gd name="connsiteX2" fmla="*/ 135139 w 156046"/>
              <a:gd name="connsiteY2" fmla="*/ 0 h 2826327"/>
              <a:gd name="connsiteX0" fmla="*/ 155921 w 156046"/>
              <a:gd name="connsiteY0" fmla="*/ 2826327 h 2826327"/>
              <a:gd name="connsiteX1" fmla="*/ 58 w 156046"/>
              <a:gd name="connsiteY1" fmla="*/ 1433944 h 2826327"/>
              <a:gd name="connsiteX2" fmla="*/ 135139 w 156046"/>
              <a:gd name="connsiteY2" fmla="*/ 0 h 2826327"/>
              <a:gd name="connsiteX0" fmla="*/ 155921 w 156046"/>
              <a:gd name="connsiteY0" fmla="*/ 2826327 h 2826327"/>
              <a:gd name="connsiteX1" fmla="*/ 58 w 156046"/>
              <a:gd name="connsiteY1" fmla="*/ 1433944 h 2826327"/>
              <a:gd name="connsiteX2" fmla="*/ 135139 w 156046"/>
              <a:gd name="connsiteY2" fmla="*/ 0 h 282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6046" h="2826327">
                <a:moveTo>
                  <a:pt x="155921" y="2826327"/>
                </a:moveTo>
                <a:cubicBezTo>
                  <a:pt x="161116" y="1815653"/>
                  <a:pt x="3522" y="1944357"/>
                  <a:pt x="58" y="1433944"/>
                </a:cubicBezTo>
                <a:cubicBezTo>
                  <a:pt x="-3406" y="923531"/>
                  <a:pt x="150725" y="877008"/>
                  <a:pt x="135139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 14"/>
          <p:cNvSpPr/>
          <p:nvPr/>
        </p:nvSpPr>
        <p:spPr>
          <a:xfrm>
            <a:off x="3733800" y="4914900"/>
            <a:ext cx="156046" cy="1371600"/>
          </a:xfrm>
          <a:custGeom>
            <a:avLst/>
            <a:gdLst>
              <a:gd name="connsiteX0" fmla="*/ 0 w 685800"/>
              <a:gd name="connsiteY0" fmla="*/ 1278082 h 1278082"/>
              <a:gd name="connsiteX1" fmla="*/ 561109 w 685800"/>
              <a:gd name="connsiteY1" fmla="*/ 675409 h 1278082"/>
              <a:gd name="connsiteX2" fmla="*/ 685800 w 685800"/>
              <a:gd name="connsiteY2" fmla="*/ 0 h 1278082"/>
              <a:gd name="connsiteX0" fmla="*/ 124691 w 199508"/>
              <a:gd name="connsiteY0" fmla="*/ 2712027 h 2712027"/>
              <a:gd name="connsiteX1" fmla="*/ 0 w 199508"/>
              <a:gd name="connsiteY1" fmla="*/ 675409 h 2712027"/>
              <a:gd name="connsiteX2" fmla="*/ 124691 w 199508"/>
              <a:gd name="connsiteY2" fmla="*/ 0 h 2712027"/>
              <a:gd name="connsiteX0" fmla="*/ 727364 w 761360"/>
              <a:gd name="connsiteY0" fmla="*/ 2712027 h 2712027"/>
              <a:gd name="connsiteX1" fmla="*/ 0 w 761360"/>
              <a:gd name="connsiteY1" fmla="*/ 1413163 h 2712027"/>
              <a:gd name="connsiteX2" fmla="*/ 727364 w 761360"/>
              <a:gd name="connsiteY2" fmla="*/ 0 h 2712027"/>
              <a:gd name="connsiteX0" fmla="*/ 748158 w 781624"/>
              <a:gd name="connsiteY0" fmla="*/ 2826327 h 2826327"/>
              <a:gd name="connsiteX1" fmla="*/ 12 w 781624"/>
              <a:gd name="connsiteY1" fmla="*/ 1413163 h 2826327"/>
              <a:gd name="connsiteX2" fmla="*/ 727376 w 781624"/>
              <a:gd name="connsiteY2" fmla="*/ 0 h 2826327"/>
              <a:gd name="connsiteX0" fmla="*/ 748158 w 748184"/>
              <a:gd name="connsiteY0" fmla="*/ 2826327 h 2826327"/>
              <a:gd name="connsiteX1" fmla="*/ 12 w 748184"/>
              <a:gd name="connsiteY1" fmla="*/ 1413163 h 2826327"/>
              <a:gd name="connsiteX2" fmla="*/ 727376 w 748184"/>
              <a:gd name="connsiteY2" fmla="*/ 0 h 2826327"/>
              <a:gd name="connsiteX0" fmla="*/ 748158 w 748184"/>
              <a:gd name="connsiteY0" fmla="*/ 2826327 h 2826327"/>
              <a:gd name="connsiteX1" fmla="*/ 12 w 748184"/>
              <a:gd name="connsiteY1" fmla="*/ 1413163 h 2826327"/>
              <a:gd name="connsiteX2" fmla="*/ 727376 w 748184"/>
              <a:gd name="connsiteY2" fmla="*/ 0 h 2826327"/>
              <a:gd name="connsiteX0" fmla="*/ 124770 w 124925"/>
              <a:gd name="connsiteY0" fmla="*/ 2826327 h 2826327"/>
              <a:gd name="connsiteX1" fmla="*/ 79 w 124925"/>
              <a:gd name="connsiteY1" fmla="*/ 1433944 h 2826327"/>
              <a:gd name="connsiteX2" fmla="*/ 103988 w 124925"/>
              <a:gd name="connsiteY2" fmla="*/ 0 h 2826327"/>
              <a:gd name="connsiteX0" fmla="*/ 155924 w 156049"/>
              <a:gd name="connsiteY0" fmla="*/ 2826327 h 2826327"/>
              <a:gd name="connsiteX1" fmla="*/ 61 w 156049"/>
              <a:gd name="connsiteY1" fmla="*/ 1433944 h 2826327"/>
              <a:gd name="connsiteX2" fmla="*/ 135142 w 156049"/>
              <a:gd name="connsiteY2" fmla="*/ 0 h 2826327"/>
              <a:gd name="connsiteX0" fmla="*/ 155924 w 156049"/>
              <a:gd name="connsiteY0" fmla="*/ 2826327 h 2826327"/>
              <a:gd name="connsiteX1" fmla="*/ 61 w 156049"/>
              <a:gd name="connsiteY1" fmla="*/ 1433944 h 2826327"/>
              <a:gd name="connsiteX2" fmla="*/ 135142 w 156049"/>
              <a:gd name="connsiteY2" fmla="*/ 0 h 2826327"/>
              <a:gd name="connsiteX0" fmla="*/ 155924 w 156049"/>
              <a:gd name="connsiteY0" fmla="*/ 2826327 h 2826327"/>
              <a:gd name="connsiteX1" fmla="*/ 61 w 156049"/>
              <a:gd name="connsiteY1" fmla="*/ 1433944 h 2826327"/>
              <a:gd name="connsiteX2" fmla="*/ 135142 w 156049"/>
              <a:gd name="connsiteY2" fmla="*/ 0 h 2826327"/>
              <a:gd name="connsiteX0" fmla="*/ 155921 w 156046"/>
              <a:gd name="connsiteY0" fmla="*/ 2826327 h 2826327"/>
              <a:gd name="connsiteX1" fmla="*/ 58 w 156046"/>
              <a:gd name="connsiteY1" fmla="*/ 1433944 h 2826327"/>
              <a:gd name="connsiteX2" fmla="*/ 135139 w 156046"/>
              <a:gd name="connsiteY2" fmla="*/ 0 h 2826327"/>
              <a:gd name="connsiteX0" fmla="*/ 155921 w 156046"/>
              <a:gd name="connsiteY0" fmla="*/ 2826327 h 2826327"/>
              <a:gd name="connsiteX1" fmla="*/ 58 w 156046"/>
              <a:gd name="connsiteY1" fmla="*/ 1433944 h 2826327"/>
              <a:gd name="connsiteX2" fmla="*/ 135139 w 156046"/>
              <a:gd name="connsiteY2" fmla="*/ 0 h 2826327"/>
              <a:gd name="connsiteX0" fmla="*/ 155921 w 156046"/>
              <a:gd name="connsiteY0" fmla="*/ 2826327 h 2826327"/>
              <a:gd name="connsiteX1" fmla="*/ 58 w 156046"/>
              <a:gd name="connsiteY1" fmla="*/ 1433944 h 2826327"/>
              <a:gd name="connsiteX2" fmla="*/ 135139 w 156046"/>
              <a:gd name="connsiteY2" fmla="*/ 0 h 2826327"/>
              <a:gd name="connsiteX0" fmla="*/ 155921 w 156046"/>
              <a:gd name="connsiteY0" fmla="*/ 2826327 h 2826327"/>
              <a:gd name="connsiteX1" fmla="*/ 58 w 156046"/>
              <a:gd name="connsiteY1" fmla="*/ 1433944 h 2826327"/>
              <a:gd name="connsiteX2" fmla="*/ 135139 w 156046"/>
              <a:gd name="connsiteY2" fmla="*/ 0 h 2826327"/>
              <a:gd name="connsiteX0" fmla="*/ 155921 w 156046"/>
              <a:gd name="connsiteY0" fmla="*/ 2826327 h 2826327"/>
              <a:gd name="connsiteX1" fmla="*/ 58 w 156046"/>
              <a:gd name="connsiteY1" fmla="*/ 1433944 h 2826327"/>
              <a:gd name="connsiteX2" fmla="*/ 135139 w 156046"/>
              <a:gd name="connsiteY2" fmla="*/ 0 h 2826327"/>
              <a:gd name="connsiteX0" fmla="*/ 155921 w 156046"/>
              <a:gd name="connsiteY0" fmla="*/ 2826327 h 2826327"/>
              <a:gd name="connsiteX1" fmla="*/ 58 w 156046"/>
              <a:gd name="connsiteY1" fmla="*/ 1433944 h 2826327"/>
              <a:gd name="connsiteX2" fmla="*/ 135139 w 156046"/>
              <a:gd name="connsiteY2" fmla="*/ 0 h 282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6046" h="2826327">
                <a:moveTo>
                  <a:pt x="155921" y="2826327"/>
                </a:moveTo>
                <a:cubicBezTo>
                  <a:pt x="161116" y="1815653"/>
                  <a:pt x="3522" y="1944357"/>
                  <a:pt x="58" y="1433944"/>
                </a:cubicBezTo>
                <a:cubicBezTo>
                  <a:pt x="-3406" y="923531"/>
                  <a:pt x="150725" y="877008"/>
                  <a:pt x="135139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244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Ordinary Least Squares</a:t>
            </a: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1066800" y="1066800"/>
            <a:ext cx="8229600" cy="5257800"/>
          </a:xfrm>
          <a:blipFill rotWithShape="1">
            <a:blip r:embed="rId2"/>
            <a:stretch>
              <a:fillRect l="-1630" t="-1506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 Regression</a:t>
            </a: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/>
            <a:stretch>
              <a:fillRect l="-1692" t="-1599"/>
            </a:stretch>
          </a:blipFill>
        </p:spPr>
        <p:txBody>
          <a:bodyPr/>
          <a:lstStyle/>
          <a:p>
            <a:pPr>
              <a:defRPr/>
            </a:pPr>
            <a:r>
              <a:rPr lang="en-US" dirty="0">
                <a:noFill/>
              </a:rPr>
              <a:t> </a:t>
            </a:r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613" y="2362200"/>
            <a:ext cx="4929187" cy="443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620000" y="2743200"/>
            <a:ext cx="728661" cy="369332"/>
          </a:xfrm>
          <a:prstGeom prst="rect">
            <a:avLst/>
          </a:prstGeom>
          <a:blipFill rotWithShape="1">
            <a:blip r:embed="rId4"/>
            <a:stretch>
              <a:fillRect b="-6557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Arial" charset="0"/>
                <a:cs typeface="+mn-cs"/>
              </a:rPr>
              <a:t> 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8029575" y="3149600"/>
            <a:ext cx="0" cy="5969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664879" y="3746820"/>
            <a:ext cx="728661" cy="369332"/>
          </a:xfrm>
          <a:prstGeom prst="rect">
            <a:avLst/>
          </a:prstGeom>
          <a:blipFill rotWithShape="1">
            <a:blip r:embed="rId5"/>
            <a:stretch>
              <a:fillRect t="-5000" r="-25833" b="-8333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Arial" charset="0"/>
                <a:cs typeface="+mn-cs"/>
              </a:rPr>
              <a:t> </a:t>
            </a:r>
          </a:p>
        </p:txBody>
      </p:sp>
      <p:sp>
        <p:nvSpPr>
          <p:cNvPr id="13320" name="TextBox 14"/>
          <p:cNvSpPr txBox="1">
            <a:spLocks noChangeArrowheads="1"/>
          </p:cNvSpPr>
          <p:nvPr/>
        </p:nvSpPr>
        <p:spPr bwMode="auto">
          <a:xfrm>
            <a:off x="5791200" y="2965450"/>
            <a:ext cx="1082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Residual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873875" y="3149600"/>
            <a:ext cx="1109663" cy="29845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600200" y="2965575"/>
            <a:ext cx="1563633" cy="848758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Arial" charset="0"/>
                <a:cs typeface="+mn-cs"/>
              </a:rPr>
              <a:t> 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Parameter Estimation</a:t>
            </a: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393950"/>
            <a:ext cx="4929188" cy="4438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4876800" y="4343400"/>
            <a:ext cx="3657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519175" y="4158734"/>
            <a:ext cx="382604" cy="369332"/>
          </a:xfrm>
          <a:prstGeom prst="rect">
            <a:avLst/>
          </a:prstGeom>
          <a:blipFill rotWithShape="1">
            <a:blip r:embed="rId4"/>
            <a:stretch>
              <a:fillRect b="-6557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Arial" charset="0"/>
                <a:cs typeface="+mn-cs"/>
              </a:rPr>
              <a:t> </a:t>
            </a:r>
          </a:p>
        </p:txBody>
      </p:sp>
      <p:sp>
        <p:nvSpPr>
          <p:cNvPr id="7" name="TextBox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620000" y="2743200"/>
            <a:ext cx="728661" cy="369332"/>
          </a:xfrm>
          <a:prstGeom prst="rect">
            <a:avLst/>
          </a:prstGeom>
          <a:blipFill rotWithShape="1">
            <a:blip r:embed="rId5"/>
            <a:stretch>
              <a:fillRect b="-6557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Arial" charset="0"/>
                <a:cs typeface="+mn-cs"/>
              </a:rPr>
              <a:t> 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6723063" y="2743200"/>
            <a:ext cx="0" cy="32051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514298" y="5925708"/>
            <a:ext cx="382604" cy="369332"/>
          </a:xfrm>
          <a:prstGeom prst="rect">
            <a:avLst/>
          </a:prstGeom>
          <a:blipFill rotWithShape="1">
            <a:blip r:embed="rId6"/>
            <a:stretch>
              <a:fillRect r="-24194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Arial" charset="0"/>
                <a:cs typeface="+mn-cs"/>
              </a:rPr>
              <a:t> 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8029575" y="3149600"/>
            <a:ext cx="0" cy="1193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6723063" y="3149600"/>
            <a:ext cx="13065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29B48-C3AC-43C4-399A-BAEE843E4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Explanation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A0FC1F-15CF-F1FF-052A-7C16A2993C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66800" y="1066800"/>
                <a:ext cx="7924800" cy="5105400"/>
              </a:xfrm>
            </p:spPr>
            <p:txBody>
              <a:bodyPr/>
              <a:lstStyle/>
              <a:p>
                <a:r>
                  <a:rPr lang="en-US" dirty="0"/>
                  <a:t>As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term gets smaller (i.e. points cluster around the x mean,</a:t>
                </a:r>
              </a:p>
              <a:p>
                <a:pPr lvl="1"/>
                <a:r>
                  <a:rPr lang="en-US" dirty="0"/>
                  <a:t>The denominator gets smaller, giving larger slope values</a:t>
                </a:r>
              </a:p>
              <a:p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is 1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is 0.25, the numerator is smaller giving smaller slopes</a:t>
                </a:r>
              </a:p>
              <a:p>
                <a:r>
                  <a:rPr lang="en-US" dirty="0"/>
                  <a:t>When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is 1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is 0.25, the numerator gets smaller but the denominator gets smaller faster, so the slopes still increase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A0FC1F-15CF-F1FF-052A-7C16A2993C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6800" y="1066800"/>
                <a:ext cx="7924800" cy="5105400"/>
              </a:xfrm>
              <a:blipFill>
                <a:blip r:embed="rId2"/>
                <a:stretch>
                  <a:fillRect l="-1769" t="-1551" r="-1000" b="-13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36145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3D3D3-89BC-EE29-E227-CB115DE0B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Evaluate The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7E5AD7-B877-0A01-78EB-CCF93C3FEE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Goodness of Fit: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Fit of the model to the data</a:t>
                </a:r>
              </a:p>
              <a:p>
                <a:r>
                  <a:rPr lang="en-US" dirty="0"/>
                  <a:t>Confidence Intervals</a:t>
                </a:r>
              </a:p>
              <a:p>
                <a:r>
                  <a:rPr lang="en-US" dirty="0"/>
                  <a:t>Statistical Significance: p-values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7E5AD7-B877-0A01-78EB-CCF93C3FEE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69" t="-1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4437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 Regression</a:t>
            </a:r>
          </a:p>
        </p:txBody>
      </p:sp>
      <p:sp>
        <p:nvSpPr>
          <p:cNvPr id="307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7924800" cy="5229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7" name="TextBox 1"/>
          <p:cNvSpPr txBox="1">
            <a:spLocks noChangeArrowheads="1"/>
          </p:cNvSpPr>
          <p:nvPr/>
        </p:nvSpPr>
        <p:spPr bwMode="auto">
          <a:xfrm>
            <a:off x="8010525" y="6521450"/>
            <a:ext cx="11334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wikipedia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“Goodness of fit”</a:t>
            </a: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 rotWithShape="1">
            <a:blip r:embed="rId2"/>
            <a:stretch>
              <a:fillRect l="-1692" t="-1599" r="-3923" b="-6027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/>
          </p:nvPr>
        </p:nvSpPr>
        <p:spPr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95400"/>
            <a:ext cx="7783513" cy="538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/>
          </p:nvPr>
        </p:nvSpPr>
        <p:spPr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16038"/>
            <a:ext cx="7783513" cy="538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Good Model?</a:t>
            </a: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14400"/>
            <a:ext cx="7620000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" y="6400800"/>
            <a:ext cx="5998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Anscombe's</a:t>
            </a:r>
            <a:r>
              <a:rPr lang="en-US" dirty="0"/>
              <a:t> quartet, nearly identical descriptive statistics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p-value: Significance?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1066800" y="1219200"/>
            <a:ext cx="7924800" cy="5638800"/>
          </a:xfrm>
        </p:spPr>
        <p:txBody>
          <a:bodyPr/>
          <a:lstStyle/>
          <a:p>
            <a:r>
              <a:rPr lang="en-US" dirty="0"/>
              <a:t>H0 – Null hypothesis (flat line)</a:t>
            </a:r>
          </a:p>
          <a:p>
            <a:r>
              <a:rPr lang="en-US" dirty="0"/>
              <a:t>Hypothesis – Regression line not flat</a:t>
            </a:r>
          </a:p>
          <a:p>
            <a:r>
              <a:rPr lang="en-US" dirty="0"/>
              <a:t>The smaller the p-value, the more evidence we have against H0 </a:t>
            </a:r>
          </a:p>
          <a:p>
            <a:pPr lvl="1"/>
            <a:r>
              <a:rPr lang="en-US" dirty="0"/>
              <a:t>The more evidence our hypothesis is true</a:t>
            </a:r>
          </a:p>
          <a:p>
            <a:pPr lvl="1"/>
            <a:r>
              <a:rPr lang="en-US" dirty="0"/>
              <a:t>Measure of how likely we are to get a certain sample result or a result “more extreme,” assuming H0 is true</a:t>
            </a:r>
          </a:p>
          <a:p>
            <a:pPr lvl="1"/>
            <a:r>
              <a:rPr lang="en-US" dirty="0"/>
              <a:t>The chance the relationship is random</a:t>
            </a:r>
          </a:p>
          <a:p>
            <a:pPr lvl="1"/>
            <a:endParaRPr lang="en-US" dirty="0"/>
          </a:p>
        </p:txBody>
      </p:sp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1066800" y="6467475"/>
            <a:ext cx="6092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/>
              <a:t>http://www.childrensmercy.org/stats/definitions/pvalue.htm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Confidence Intervals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95 percent of the time, values will fall within a 95% confidence interval</a:t>
            </a:r>
          </a:p>
          <a:p>
            <a:r>
              <a:rPr lang="en-US" dirty="0"/>
              <a:t>Methods:</a:t>
            </a:r>
          </a:p>
          <a:p>
            <a:pPr lvl="1"/>
            <a:r>
              <a:rPr lang="en-US" dirty="0"/>
              <a:t>Moments (mean, variance)</a:t>
            </a:r>
          </a:p>
          <a:p>
            <a:pPr lvl="1"/>
            <a:r>
              <a:rPr lang="en-US" dirty="0"/>
              <a:t>Likelihood</a:t>
            </a:r>
          </a:p>
          <a:p>
            <a:pPr lvl="1"/>
            <a:r>
              <a:rPr lang="en-US" dirty="0"/>
              <a:t>Significance tests (p-values)</a:t>
            </a:r>
          </a:p>
          <a:p>
            <a:pPr lvl="1"/>
            <a:r>
              <a:rPr lang="en-US" dirty="0"/>
              <a:t>Bootstrapping</a:t>
            </a:r>
          </a:p>
          <a:p>
            <a:r>
              <a:rPr lang="en-US" dirty="0"/>
              <a:t>Note that we also look at confidence intervals for the model (and mean of </a:t>
            </a:r>
            <a:r>
              <a:rPr lang="en-US"/>
              <a:t>a distribution)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Two Approaches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066800" y="1219200"/>
            <a:ext cx="7924800" cy="5638800"/>
          </a:xfrm>
        </p:spPr>
        <p:txBody>
          <a:bodyPr/>
          <a:lstStyle/>
          <a:p>
            <a:r>
              <a:rPr lang="en-US"/>
              <a:t>Hypothesis Testing</a:t>
            </a:r>
          </a:p>
          <a:p>
            <a:pPr lvl="1"/>
            <a:r>
              <a:rPr lang="en-US"/>
              <a:t>Is a hypothesis supported or not?</a:t>
            </a:r>
          </a:p>
          <a:p>
            <a:pPr lvl="1"/>
            <a:r>
              <a:rPr lang="en-US"/>
              <a:t>What is the chance that what we are seeing is random?</a:t>
            </a:r>
          </a:p>
          <a:p>
            <a:r>
              <a:rPr lang="en-US"/>
              <a:t>Which is the best model?</a:t>
            </a:r>
          </a:p>
          <a:p>
            <a:pPr lvl="1"/>
            <a:r>
              <a:rPr lang="en-US"/>
              <a:t>Assumes the hypothesis is true (implied)</a:t>
            </a:r>
          </a:p>
          <a:p>
            <a:pPr lvl="1"/>
            <a:r>
              <a:rPr lang="en-US"/>
              <a:t>Model may or may not support the hypothesis	</a:t>
            </a:r>
          </a:p>
          <a:p>
            <a:r>
              <a:rPr lang="en-US"/>
              <a:t>Data mining</a:t>
            </a:r>
          </a:p>
          <a:p>
            <a:pPr lvl="1"/>
            <a:r>
              <a:rPr lang="en-US"/>
              <a:t>Discouraged in spatial modeling</a:t>
            </a:r>
          </a:p>
          <a:p>
            <a:pPr lvl="1"/>
            <a:r>
              <a:rPr lang="en-US"/>
              <a:t>Can lead to erroneous conclusions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 Evaluation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1066800" y="1219200"/>
            <a:ext cx="7924800" cy="5638800"/>
          </a:xfrm>
        </p:spPr>
        <p:txBody>
          <a:bodyPr/>
          <a:lstStyle/>
          <a:p>
            <a:r>
              <a:rPr lang="en-US" dirty="0"/>
              <a:t>Parameter sensitivity</a:t>
            </a:r>
          </a:p>
          <a:p>
            <a:r>
              <a:rPr lang="en-US" dirty="0"/>
              <a:t>Ground </a:t>
            </a:r>
            <a:r>
              <a:rPr lang="en-US" dirty="0" err="1"/>
              <a:t>truthing</a:t>
            </a:r>
            <a:endParaRPr lang="en-US" dirty="0"/>
          </a:p>
          <a:p>
            <a:r>
              <a:rPr lang="en-US" dirty="0"/>
              <a:t>Uncertainty in data AND predictors</a:t>
            </a:r>
          </a:p>
          <a:p>
            <a:pPr lvl="1"/>
            <a:r>
              <a:rPr lang="en-US" dirty="0"/>
              <a:t>Spatial</a:t>
            </a:r>
          </a:p>
          <a:p>
            <a:pPr lvl="1"/>
            <a:r>
              <a:rPr lang="en-US" dirty="0"/>
              <a:t>Temporal</a:t>
            </a:r>
          </a:p>
          <a:p>
            <a:pPr lvl="1"/>
            <a:r>
              <a:rPr lang="en-US" dirty="0"/>
              <a:t>Attributes/Measurements</a:t>
            </a:r>
          </a:p>
          <a:p>
            <a:r>
              <a:rPr lang="en-US" dirty="0"/>
              <a:t>Alternative models</a:t>
            </a:r>
          </a:p>
          <a:p>
            <a:r>
              <a:rPr lang="en-US" dirty="0"/>
              <a:t>Alternative parameters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 Evaluation?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066800"/>
            <a:ext cx="6415088" cy="571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Robust models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66800" y="990600"/>
            <a:ext cx="7924800" cy="5638800"/>
          </a:xfrm>
        </p:spPr>
        <p:txBody>
          <a:bodyPr/>
          <a:lstStyle/>
          <a:p>
            <a:r>
              <a:rPr lang="en-US" dirty="0"/>
              <a:t>Domain/scope is well defined</a:t>
            </a:r>
          </a:p>
          <a:p>
            <a:r>
              <a:rPr lang="en-US" dirty="0"/>
              <a:t>Data is well understood</a:t>
            </a:r>
          </a:p>
          <a:p>
            <a:r>
              <a:rPr lang="en-US" dirty="0"/>
              <a:t>Uncertainty is documented</a:t>
            </a:r>
          </a:p>
          <a:p>
            <a:r>
              <a:rPr lang="en-US" dirty="0"/>
              <a:t>Model can be tied to phenomenon</a:t>
            </a:r>
          </a:p>
          <a:p>
            <a:r>
              <a:rPr lang="en-US" dirty="0"/>
              <a:t>Model validated against other data</a:t>
            </a:r>
          </a:p>
          <a:p>
            <a:r>
              <a:rPr lang="en-US" dirty="0"/>
              <a:t>Sensitivity testing completed</a:t>
            </a:r>
          </a:p>
          <a:p>
            <a:r>
              <a:rPr lang="en-US" dirty="0"/>
              <a:t>Conclusions are within the domain/scope or are “possibilities”</a:t>
            </a:r>
          </a:p>
          <a:p>
            <a:r>
              <a:rPr lang="en-US" dirty="0" err="1"/>
              <a:t>See:</a:t>
            </a:r>
            <a:r>
              <a:rPr lang="en-US" dirty="0" err="1">
                <a:hlinkClick r:id="rId2"/>
              </a:rPr>
              <a:t>https</a:t>
            </a:r>
            <a:r>
              <a:rPr lang="en-US" dirty="0">
                <a:hlinkClick r:id="rId2"/>
              </a:rPr>
              <a:t>://www.youtube.com/watch?v=HuyMQ-S9jGs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973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the “discussion sheet” to create a linear regression chart on the white board and on the discussion sheet.</a:t>
            </a:r>
          </a:p>
        </p:txBody>
      </p:sp>
    </p:spTree>
    <p:extLst>
      <p:ext uri="{BB962C8B-B14F-4D97-AF65-F5344CB8AC3E}">
        <p14:creationId xmlns:p14="http://schemas.microsoft.com/office/powerpoint/2010/main" val="2582069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Process II</a:t>
            </a:r>
          </a:p>
        </p:txBody>
      </p:sp>
      <p:sp>
        <p:nvSpPr>
          <p:cNvPr id="25603" name="TextBox 3"/>
          <p:cNvSpPr txBox="1">
            <a:spLocks noChangeArrowheads="1"/>
          </p:cNvSpPr>
          <p:nvPr/>
        </p:nvSpPr>
        <p:spPr bwMode="auto">
          <a:xfrm>
            <a:off x="2362200" y="1828800"/>
            <a:ext cx="1828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/>
              <a:t>Investigate</a:t>
            </a:r>
          </a:p>
        </p:txBody>
      </p:sp>
      <p:sp>
        <p:nvSpPr>
          <p:cNvPr id="25604" name="TextBox 8"/>
          <p:cNvSpPr txBox="1">
            <a:spLocks noChangeArrowheads="1"/>
          </p:cNvSpPr>
          <p:nvPr/>
        </p:nvSpPr>
        <p:spPr bwMode="auto">
          <a:xfrm>
            <a:off x="2362200" y="4953000"/>
            <a:ext cx="1828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/>
              <a:t>Find Data </a:t>
            </a:r>
          </a:p>
        </p:txBody>
      </p:sp>
      <p:sp>
        <p:nvSpPr>
          <p:cNvPr id="25605" name="TextBox 18"/>
          <p:cNvSpPr txBox="1">
            <a:spLocks noChangeArrowheads="1"/>
          </p:cNvSpPr>
          <p:nvPr/>
        </p:nvSpPr>
        <p:spPr bwMode="auto">
          <a:xfrm>
            <a:off x="5486400" y="1828800"/>
            <a:ext cx="18288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/>
              <a:t>Select</a:t>
            </a:r>
          </a:p>
          <a:p>
            <a:pPr algn="ctr" eaLnBrk="1" hangingPunct="1"/>
            <a:r>
              <a:rPr lang="en-US"/>
              <a:t>Model</a:t>
            </a:r>
          </a:p>
        </p:txBody>
      </p:sp>
      <p:cxnSp>
        <p:nvCxnSpPr>
          <p:cNvPr id="11" name="Straight Arrow Connector 10"/>
          <p:cNvCxnSpPr>
            <a:stCxn id="25603" idx="2"/>
            <a:endCxn id="25604" idx="0"/>
          </p:cNvCxnSpPr>
          <p:nvPr/>
        </p:nvCxnSpPr>
        <p:spPr>
          <a:xfrm>
            <a:off x="3276600" y="2286000"/>
            <a:ext cx="0" cy="266700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7" name="TextBox 40"/>
          <p:cNvSpPr txBox="1">
            <a:spLocks noChangeArrowheads="1"/>
          </p:cNvSpPr>
          <p:nvPr/>
        </p:nvSpPr>
        <p:spPr bwMode="auto">
          <a:xfrm>
            <a:off x="5486400" y="4114800"/>
            <a:ext cx="1828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/>
              <a:t>Evaluate the Model </a:t>
            </a:r>
          </a:p>
        </p:txBody>
      </p:sp>
      <p:cxnSp>
        <p:nvCxnSpPr>
          <p:cNvPr id="13" name="Straight Arrow Connector 12"/>
          <p:cNvCxnSpPr>
            <a:stCxn id="25605" idx="2"/>
            <a:endCxn id="25612" idx="0"/>
          </p:cNvCxnSpPr>
          <p:nvPr/>
        </p:nvCxnSpPr>
        <p:spPr>
          <a:xfrm>
            <a:off x="6400800" y="2514600"/>
            <a:ext cx="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25610" idx="3"/>
            <a:endCxn id="25605" idx="0"/>
          </p:cNvCxnSpPr>
          <p:nvPr/>
        </p:nvCxnSpPr>
        <p:spPr>
          <a:xfrm flipV="1">
            <a:off x="4191000" y="1828800"/>
            <a:ext cx="2209800" cy="4267200"/>
          </a:xfrm>
          <a:prstGeom prst="bentConnector4">
            <a:avLst>
              <a:gd name="adj1" fmla="val 29310"/>
              <a:gd name="adj2" fmla="val 105357"/>
            </a:avLst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0" name="TextBox 8"/>
          <p:cNvSpPr txBox="1">
            <a:spLocks noChangeArrowheads="1"/>
          </p:cNvSpPr>
          <p:nvPr/>
        </p:nvSpPr>
        <p:spPr bwMode="auto">
          <a:xfrm>
            <a:off x="2362200" y="5867400"/>
            <a:ext cx="1828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/>
              <a:t>Qualify Data</a:t>
            </a:r>
          </a:p>
        </p:txBody>
      </p:sp>
      <p:cxnSp>
        <p:nvCxnSpPr>
          <p:cNvPr id="16" name="Straight Arrow Connector 15"/>
          <p:cNvCxnSpPr>
            <a:stCxn id="25604" idx="2"/>
            <a:endCxn id="25610" idx="0"/>
          </p:cNvCxnSpPr>
          <p:nvPr/>
        </p:nvCxnSpPr>
        <p:spPr>
          <a:xfrm>
            <a:off x="3276600" y="5410200"/>
            <a:ext cx="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2" name="TextBox 18"/>
          <p:cNvSpPr txBox="1">
            <a:spLocks noChangeArrowheads="1"/>
          </p:cNvSpPr>
          <p:nvPr/>
        </p:nvSpPr>
        <p:spPr bwMode="auto">
          <a:xfrm>
            <a:off x="5486400" y="2971800"/>
            <a:ext cx="1828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/>
              <a:t>Estimate</a:t>
            </a:r>
          </a:p>
          <a:p>
            <a:pPr algn="ctr" eaLnBrk="1" hangingPunct="1"/>
            <a:r>
              <a:rPr lang="en-US"/>
              <a:t>Parameters </a:t>
            </a:r>
          </a:p>
        </p:txBody>
      </p:sp>
      <p:cxnSp>
        <p:nvCxnSpPr>
          <p:cNvPr id="18" name="Straight Arrow Connector 17"/>
          <p:cNvCxnSpPr>
            <a:stCxn id="25612" idx="2"/>
            <a:endCxn id="25607" idx="0"/>
          </p:cNvCxnSpPr>
          <p:nvPr/>
        </p:nvCxnSpPr>
        <p:spPr>
          <a:xfrm>
            <a:off x="6400800" y="3581400"/>
            <a:ext cx="0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4" name="TextBox 40"/>
          <p:cNvSpPr txBox="1">
            <a:spLocks noChangeArrowheads="1"/>
          </p:cNvSpPr>
          <p:nvPr/>
        </p:nvSpPr>
        <p:spPr bwMode="auto">
          <a:xfrm>
            <a:off x="5486400" y="5334000"/>
            <a:ext cx="1828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/>
              <a:t>Publish Results</a:t>
            </a:r>
          </a:p>
        </p:txBody>
      </p:sp>
      <p:cxnSp>
        <p:nvCxnSpPr>
          <p:cNvPr id="20" name="Straight Arrow Connector 19"/>
          <p:cNvCxnSpPr>
            <a:stCxn id="25607" idx="2"/>
            <a:endCxn id="25614" idx="0"/>
          </p:cNvCxnSpPr>
          <p:nvPr/>
        </p:nvCxnSpPr>
        <p:spPr>
          <a:xfrm>
            <a:off x="6400800" y="4724400"/>
            <a:ext cx="0" cy="60960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Model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Trend (correlation)</a:t>
            </a:r>
          </a:p>
          <a:p>
            <a:pPr lvl="1"/>
            <a:r>
              <a:rPr lang="en-US" dirty="0"/>
              <a:t>We have just been talking about these</a:t>
            </a:r>
          </a:p>
          <a:p>
            <a:r>
              <a:rPr lang="en-US" dirty="0"/>
              <a:t>Random</a:t>
            </a:r>
          </a:p>
          <a:p>
            <a:pPr lvl="1"/>
            <a:r>
              <a:rPr lang="en-US" dirty="0"/>
              <a:t>“Noise” that is truly random or an effect on our data we do not understand (or are ignoring)</a:t>
            </a:r>
          </a:p>
          <a:p>
            <a:r>
              <a:rPr lang="en-US" dirty="0"/>
              <a:t>Auto-correlated</a:t>
            </a:r>
          </a:p>
          <a:p>
            <a:pPr lvl="1"/>
            <a:r>
              <a:rPr lang="en-US" dirty="0"/>
              <a:t>Values that are correlated with themselves in space and/or time</a:t>
            </a:r>
          </a:p>
        </p:txBody>
      </p:sp>
    </p:spTree>
    <p:extLst>
      <p:ext uri="{BB962C8B-B14F-4D97-AF65-F5344CB8AC3E}">
        <p14:creationId xmlns:p14="http://schemas.microsoft.com/office/powerpoint/2010/main" val="31102512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Law of Geography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"Everything is related to everything else, but near things are more related than distant things.“</a:t>
            </a:r>
          </a:p>
          <a:p>
            <a:pPr lvl="1"/>
            <a:r>
              <a:rPr lang="en-US" dirty="0"/>
              <a:t>Geographer Waldo Tobler (1930-)</a:t>
            </a:r>
          </a:p>
          <a:p>
            <a:r>
              <a:rPr lang="en-US" dirty="0"/>
              <a:t>In our data, we may see patterns of spatial autocorrelation.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9539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Measures of Auto-Correlation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Moran’s I – most common measure</a:t>
            </a:r>
          </a:p>
          <a:p>
            <a:pPr lvl="1"/>
            <a:r>
              <a:rPr lang="en-US" dirty="0"/>
              <a:t>1 = perfect correlation</a:t>
            </a:r>
          </a:p>
          <a:p>
            <a:pPr lvl="1"/>
            <a:r>
              <a:rPr lang="en-US" dirty="0"/>
              <a:t>0 = zero correlation</a:t>
            </a:r>
          </a:p>
          <a:p>
            <a:pPr lvl="1"/>
            <a:r>
              <a:rPr lang="en-US" dirty="0"/>
              <a:t>-1 = negative correlation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505200"/>
            <a:ext cx="7648575" cy="2933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84298" y="6515172"/>
            <a:ext cx="2659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https://docs.aurin.org.au</a:t>
            </a:r>
          </a:p>
        </p:txBody>
      </p:sp>
    </p:spTree>
    <p:extLst>
      <p:ext uri="{BB962C8B-B14F-4D97-AF65-F5344CB8AC3E}">
        <p14:creationId xmlns:p14="http://schemas.microsoft.com/office/powerpoint/2010/main" val="39143981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Patches of Aspen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1905000"/>
            <a:ext cx="8115300" cy="457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0" y="6478729"/>
            <a:ext cx="3121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http://www.shutterstock.com/</a:t>
            </a:r>
          </a:p>
        </p:txBody>
      </p:sp>
    </p:spTree>
    <p:extLst>
      <p:ext uri="{BB962C8B-B14F-4D97-AF65-F5344CB8AC3E}">
        <p14:creationId xmlns:p14="http://schemas.microsoft.com/office/powerpoint/2010/main" val="10472335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Process of Correlation Modeling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the trends that can be correlated with a known data set.</a:t>
            </a:r>
          </a:p>
          <a:p>
            <a:pPr lvl="1"/>
            <a:r>
              <a:rPr lang="en-US" dirty="0"/>
              <a:t>Model and remove them.</a:t>
            </a:r>
          </a:p>
          <a:p>
            <a:r>
              <a:rPr lang="en-US" dirty="0"/>
              <a:t>Find any auto-correlation.</a:t>
            </a:r>
          </a:p>
          <a:p>
            <a:pPr lvl="1"/>
            <a:r>
              <a:rPr lang="en-US" dirty="0"/>
              <a:t>Model and remove it?</a:t>
            </a:r>
          </a:p>
          <a:p>
            <a:r>
              <a:rPr lang="en-US" dirty="0"/>
              <a:t>What is left is the residuals (i.e. noise, error, random effect).</a:t>
            </a:r>
          </a:p>
          <a:p>
            <a:pPr lvl="1"/>
            <a:r>
              <a:rPr lang="en-US" dirty="0"/>
              <a:t>Characterize them.</a:t>
            </a:r>
          </a:p>
        </p:txBody>
      </p:sp>
    </p:spTree>
    <p:extLst>
      <p:ext uri="{BB962C8B-B14F-4D97-AF65-F5344CB8AC3E}">
        <p14:creationId xmlns:p14="http://schemas.microsoft.com/office/powerpoint/2010/main" val="29773879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Papers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66800" y="1219200"/>
            <a:ext cx="3886200" cy="5638800"/>
          </a:xfrm>
        </p:spPr>
        <p:txBody>
          <a:bodyPr/>
          <a:lstStyle/>
          <a:p>
            <a:r>
              <a:rPr lang="en-US" dirty="0"/>
              <a:t>Introduction</a:t>
            </a:r>
          </a:p>
          <a:p>
            <a:pPr lvl="1"/>
            <a:r>
              <a:rPr lang="en-US" dirty="0"/>
              <a:t>Background</a:t>
            </a:r>
          </a:p>
          <a:p>
            <a:pPr lvl="1"/>
            <a:r>
              <a:rPr lang="en-US" dirty="0"/>
              <a:t>Goal</a:t>
            </a:r>
          </a:p>
          <a:p>
            <a:r>
              <a:rPr lang="en-US" dirty="0"/>
              <a:t>Methods</a:t>
            </a:r>
          </a:p>
          <a:p>
            <a:pPr lvl="1"/>
            <a:r>
              <a:rPr lang="en-US" dirty="0"/>
              <a:t>Area of interest</a:t>
            </a:r>
          </a:p>
          <a:p>
            <a:pPr lvl="1"/>
            <a:r>
              <a:rPr lang="en-US" dirty="0"/>
              <a:t>Data “sources”</a:t>
            </a:r>
          </a:p>
          <a:p>
            <a:pPr lvl="1"/>
            <a:r>
              <a:rPr lang="en-US" dirty="0"/>
              <a:t>Modeling approaches</a:t>
            </a:r>
          </a:p>
          <a:p>
            <a:pPr lvl="1"/>
            <a:r>
              <a:rPr lang="en-US" dirty="0"/>
              <a:t>Evaluation methods</a:t>
            </a:r>
          </a:p>
          <a:p>
            <a:r>
              <a:rPr lang="en-US" dirty="0"/>
              <a:t>Results</a:t>
            </a:r>
          </a:p>
          <a:p>
            <a:pPr lvl="1"/>
            <a:r>
              <a:rPr lang="en-US" dirty="0"/>
              <a:t>Figures</a:t>
            </a:r>
          </a:p>
          <a:p>
            <a:pPr lvl="1"/>
            <a:r>
              <a:rPr lang="en-US" dirty="0"/>
              <a:t>Tables</a:t>
            </a:r>
          </a:p>
          <a:p>
            <a:pPr lvl="1"/>
            <a:r>
              <a:rPr lang="en-US" dirty="0"/>
              <a:t>Summary results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  <a:p>
            <a:pPr lvl="1"/>
            <a:r>
              <a:rPr lang="en-US" dirty="0"/>
              <a:t>What did you find?</a:t>
            </a:r>
          </a:p>
          <a:p>
            <a:pPr lvl="1"/>
            <a:r>
              <a:rPr lang="en-US" dirty="0"/>
              <a:t>Broader impacts</a:t>
            </a:r>
          </a:p>
          <a:p>
            <a:pPr lvl="1"/>
            <a:r>
              <a:rPr lang="en-US" dirty="0"/>
              <a:t>Related results</a:t>
            </a:r>
          </a:p>
          <a:p>
            <a:r>
              <a:rPr lang="en-US" dirty="0"/>
              <a:t>Conclusion</a:t>
            </a:r>
          </a:p>
          <a:p>
            <a:pPr lvl="1"/>
            <a:r>
              <a:rPr lang="en-US" dirty="0"/>
              <a:t>Next steps</a:t>
            </a:r>
          </a:p>
          <a:p>
            <a:r>
              <a:rPr lang="en-US" dirty="0"/>
              <a:t>Acknowledgements</a:t>
            </a:r>
          </a:p>
          <a:p>
            <a:pPr lvl="1"/>
            <a:r>
              <a:rPr lang="en-US" dirty="0"/>
              <a:t>Who helped?</a:t>
            </a:r>
          </a:p>
          <a:p>
            <a:r>
              <a:rPr lang="en-US" dirty="0"/>
              <a:t>References</a:t>
            </a:r>
          </a:p>
          <a:p>
            <a:pPr lvl="1"/>
            <a:r>
              <a:rPr lang="en-US"/>
              <a:t>Include long URLs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686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066799" y="233363"/>
            <a:ext cx="8060933" cy="1143000"/>
          </a:xfrm>
        </p:spPr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142999" y="1371600"/>
            <a:ext cx="3795321" cy="762000"/>
          </a:xfrm>
        </p:spPr>
        <p:txBody>
          <a:bodyPr/>
          <a:lstStyle/>
          <a:p>
            <a:r>
              <a:rPr lang="en-US" dirty="0"/>
              <a:t>Horizontal axis: Used to create prediction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sz="half" idx="2"/>
          </p:nvPr>
        </p:nvSpPr>
        <p:spPr>
          <a:xfrm>
            <a:off x="898133" y="2133600"/>
            <a:ext cx="4040188" cy="3951288"/>
          </a:xfrm>
        </p:spPr>
        <p:txBody>
          <a:bodyPr/>
          <a:lstStyle/>
          <a:p>
            <a:pPr lvl="1"/>
            <a:r>
              <a:rPr lang="en-US" sz="2400" dirty="0"/>
              <a:t>Independent variable</a:t>
            </a:r>
          </a:p>
          <a:p>
            <a:pPr lvl="1"/>
            <a:r>
              <a:rPr lang="en-US" sz="2400" dirty="0"/>
              <a:t>Explanatory variable</a:t>
            </a:r>
          </a:p>
          <a:p>
            <a:pPr lvl="1"/>
            <a:r>
              <a:rPr lang="en-US" sz="2400" dirty="0"/>
              <a:t>Covariate?</a:t>
            </a:r>
          </a:p>
          <a:p>
            <a:pPr lvl="1"/>
            <a:r>
              <a:rPr lang="en-US" sz="2400" dirty="0"/>
              <a:t>Predictor variable</a:t>
            </a:r>
          </a:p>
          <a:p>
            <a:pPr lvl="1"/>
            <a:r>
              <a:rPr lang="en-US" sz="2400" dirty="0"/>
              <a:t>Control variable</a:t>
            </a:r>
          </a:p>
          <a:p>
            <a:pPr lvl="1"/>
            <a:r>
              <a:rPr lang="en-US" sz="2400" dirty="0"/>
              <a:t>Typically a raster</a:t>
            </a:r>
          </a:p>
          <a:p>
            <a:pPr lvl="1"/>
            <a:r>
              <a:rPr lang="en-US" sz="2400" dirty="0"/>
              <a:t>Examples:</a:t>
            </a:r>
          </a:p>
          <a:p>
            <a:pPr lvl="2"/>
            <a:r>
              <a:rPr lang="en-US" sz="2000" dirty="0"/>
              <a:t>Temperature, aspect, SST, precipitation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5257800" y="1371600"/>
            <a:ext cx="3869933" cy="762000"/>
          </a:xfrm>
        </p:spPr>
        <p:txBody>
          <a:bodyPr/>
          <a:lstStyle/>
          <a:p>
            <a:r>
              <a:rPr lang="en-US" dirty="0"/>
              <a:t>Vertical axis: What we are trying to predict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5085958" y="2133600"/>
            <a:ext cx="4041775" cy="3951288"/>
          </a:xfrm>
        </p:spPr>
        <p:txBody>
          <a:bodyPr/>
          <a:lstStyle/>
          <a:p>
            <a:pPr lvl="1"/>
            <a:r>
              <a:rPr lang="en-US" sz="2400" dirty="0"/>
              <a:t>Dependent variable</a:t>
            </a:r>
          </a:p>
          <a:p>
            <a:pPr lvl="1"/>
            <a:r>
              <a:rPr lang="en-US" sz="2400" dirty="0"/>
              <a:t>Response variable</a:t>
            </a:r>
          </a:p>
          <a:p>
            <a:pPr lvl="1"/>
            <a:r>
              <a:rPr lang="en-US" sz="2400" dirty="0"/>
              <a:t>Measured value</a:t>
            </a:r>
          </a:p>
          <a:p>
            <a:pPr lvl="1"/>
            <a:r>
              <a:rPr lang="en-US" sz="2400" dirty="0"/>
              <a:t>Explained</a:t>
            </a:r>
          </a:p>
          <a:p>
            <a:pPr lvl="1"/>
            <a:r>
              <a:rPr lang="en-US" sz="2400" dirty="0"/>
              <a:t>Outcome</a:t>
            </a:r>
          </a:p>
          <a:p>
            <a:pPr lvl="1"/>
            <a:r>
              <a:rPr lang="en-US" sz="2400" dirty="0"/>
              <a:t>Typically an attribute of points</a:t>
            </a:r>
          </a:p>
          <a:p>
            <a:pPr lvl="1"/>
            <a:r>
              <a:rPr lang="en-US" sz="2400" dirty="0"/>
              <a:t>Examples:</a:t>
            </a:r>
          </a:p>
          <a:p>
            <a:pPr lvl="2"/>
            <a:r>
              <a:rPr lang="en-US" sz="2000" dirty="0"/>
              <a:t>Height, abundance, percent, diversity, …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Modeling Process</a:t>
            </a:r>
          </a:p>
        </p:txBody>
      </p:sp>
      <p:sp>
        <p:nvSpPr>
          <p:cNvPr id="4099" name="TextBox 3"/>
          <p:cNvSpPr txBox="1">
            <a:spLocks noChangeArrowheads="1"/>
          </p:cNvSpPr>
          <p:nvPr/>
        </p:nvSpPr>
        <p:spPr bwMode="auto">
          <a:xfrm>
            <a:off x="2362200" y="1828800"/>
            <a:ext cx="1828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/>
              <a:t>Observe</a:t>
            </a:r>
          </a:p>
        </p:txBody>
      </p:sp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2362200" y="2819400"/>
            <a:ext cx="18288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/>
              <a:t>Define Theory/</a:t>
            </a:r>
          </a:p>
          <a:p>
            <a:pPr algn="ctr" eaLnBrk="1" hangingPunct="1"/>
            <a:r>
              <a:rPr lang="en-US"/>
              <a:t>Type of Model</a:t>
            </a:r>
          </a:p>
        </p:txBody>
      </p:sp>
      <p:sp>
        <p:nvSpPr>
          <p:cNvPr id="4101" name="TextBox 7"/>
          <p:cNvSpPr txBox="1">
            <a:spLocks noChangeArrowheads="1"/>
          </p:cNvSpPr>
          <p:nvPr/>
        </p:nvSpPr>
        <p:spPr bwMode="auto">
          <a:xfrm>
            <a:off x="2362200" y="3886200"/>
            <a:ext cx="1828800" cy="671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/>
              <a:t>Design</a:t>
            </a:r>
          </a:p>
          <a:p>
            <a:pPr algn="ctr" eaLnBrk="1" hangingPunct="1"/>
            <a:r>
              <a:rPr lang="en-US"/>
              <a:t>Experiment </a:t>
            </a:r>
          </a:p>
        </p:txBody>
      </p:sp>
      <p:sp>
        <p:nvSpPr>
          <p:cNvPr id="4102" name="TextBox 8"/>
          <p:cNvSpPr txBox="1">
            <a:spLocks noChangeArrowheads="1"/>
          </p:cNvSpPr>
          <p:nvPr/>
        </p:nvSpPr>
        <p:spPr bwMode="auto">
          <a:xfrm>
            <a:off x="2362200" y="4953000"/>
            <a:ext cx="1828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/>
              <a:t>Collect Data </a:t>
            </a:r>
          </a:p>
        </p:txBody>
      </p:sp>
      <p:sp>
        <p:nvSpPr>
          <p:cNvPr id="4103" name="TextBox 18"/>
          <p:cNvSpPr txBox="1">
            <a:spLocks noChangeArrowheads="1"/>
          </p:cNvSpPr>
          <p:nvPr/>
        </p:nvSpPr>
        <p:spPr bwMode="auto">
          <a:xfrm>
            <a:off x="5486400" y="1828800"/>
            <a:ext cx="1828800" cy="68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/>
              <a:t>Select</a:t>
            </a:r>
          </a:p>
          <a:p>
            <a:pPr algn="ctr" eaLnBrk="1" hangingPunct="1"/>
            <a:r>
              <a:rPr lang="en-US"/>
              <a:t>Model</a:t>
            </a:r>
          </a:p>
        </p:txBody>
      </p:sp>
      <p:cxnSp>
        <p:nvCxnSpPr>
          <p:cNvPr id="31" name="Straight Arrow Connector 30"/>
          <p:cNvCxnSpPr>
            <a:stCxn id="4101" idx="2"/>
            <a:endCxn id="4102" idx="0"/>
          </p:cNvCxnSpPr>
          <p:nvPr/>
        </p:nvCxnSpPr>
        <p:spPr>
          <a:xfrm>
            <a:off x="3276600" y="4557713"/>
            <a:ext cx="0" cy="395287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4100" idx="2"/>
            <a:endCxn id="4101" idx="0"/>
          </p:cNvCxnSpPr>
          <p:nvPr/>
        </p:nvCxnSpPr>
        <p:spPr>
          <a:xfrm>
            <a:off x="3276600" y="3505200"/>
            <a:ext cx="0" cy="38100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4099" idx="2"/>
            <a:endCxn id="4100" idx="0"/>
          </p:cNvCxnSpPr>
          <p:nvPr/>
        </p:nvCxnSpPr>
        <p:spPr>
          <a:xfrm>
            <a:off x="3276600" y="2286000"/>
            <a:ext cx="0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7" name="TextBox 40"/>
          <p:cNvSpPr txBox="1">
            <a:spLocks noChangeArrowheads="1"/>
          </p:cNvSpPr>
          <p:nvPr/>
        </p:nvSpPr>
        <p:spPr bwMode="auto">
          <a:xfrm>
            <a:off x="5486400" y="4114800"/>
            <a:ext cx="1828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/>
              <a:t>Evaluate the Model </a:t>
            </a:r>
          </a:p>
        </p:txBody>
      </p:sp>
      <p:cxnSp>
        <p:nvCxnSpPr>
          <p:cNvPr id="42" name="Straight Arrow Connector 41"/>
          <p:cNvCxnSpPr>
            <a:stCxn id="4103" idx="2"/>
            <a:endCxn id="4112" idx="0"/>
          </p:cNvCxnSpPr>
          <p:nvPr/>
        </p:nvCxnSpPr>
        <p:spPr>
          <a:xfrm>
            <a:off x="6400800" y="2514600"/>
            <a:ext cx="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lbow Connector 5"/>
          <p:cNvCxnSpPr>
            <a:stCxn id="4110" idx="3"/>
            <a:endCxn id="4103" idx="0"/>
          </p:cNvCxnSpPr>
          <p:nvPr/>
        </p:nvCxnSpPr>
        <p:spPr>
          <a:xfrm flipV="1">
            <a:off x="4191000" y="1828800"/>
            <a:ext cx="2209800" cy="4267200"/>
          </a:xfrm>
          <a:prstGeom prst="bentConnector4">
            <a:avLst>
              <a:gd name="adj1" fmla="val 29310"/>
              <a:gd name="adj2" fmla="val 105357"/>
            </a:avLst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0" name="TextBox 8"/>
          <p:cNvSpPr txBox="1">
            <a:spLocks noChangeArrowheads="1"/>
          </p:cNvSpPr>
          <p:nvPr/>
        </p:nvSpPr>
        <p:spPr bwMode="auto">
          <a:xfrm>
            <a:off x="2362200" y="5867400"/>
            <a:ext cx="1828800" cy="45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/>
              <a:t>Qualify Data</a:t>
            </a:r>
          </a:p>
        </p:txBody>
      </p:sp>
      <p:cxnSp>
        <p:nvCxnSpPr>
          <p:cNvPr id="26" name="Straight Arrow Connector 25"/>
          <p:cNvCxnSpPr>
            <a:stCxn id="4102" idx="2"/>
            <a:endCxn id="4110" idx="0"/>
          </p:cNvCxnSpPr>
          <p:nvPr/>
        </p:nvCxnSpPr>
        <p:spPr>
          <a:xfrm>
            <a:off x="3276600" y="5410200"/>
            <a:ext cx="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2" name="TextBox 18"/>
          <p:cNvSpPr txBox="1">
            <a:spLocks noChangeArrowheads="1"/>
          </p:cNvSpPr>
          <p:nvPr/>
        </p:nvSpPr>
        <p:spPr bwMode="auto">
          <a:xfrm>
            <a:off x="5486400" y="2971800"/>
            <a:ext cx="1828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/>
              <a:t>Estimate</a:t>
            </a:r>
          </a:p>
          <a:p>
            <a:pPr algn="ctr" eaLnBrk="1" hangingPunct="1"/>
            <a:r>
              <a:rPr lang="en-US"/>
              <a:t>Parameters </a:t>
            </a:r>
          </a:p>
        </p:txBody>
      </p:sp>
      <p:cxnSp>
        <p:nvCxnSpPr>
          <p:cNvPr id="44" name="Straight Arrow Connector 43"/>
          <p:cNvCxnSpPr>
            <a:stCxn id="4112" idx="2"/>
            <a:endCxn id="4107" idx="0"/>
          </p:cNvCxnSpPr>
          <p:nvPr/>
        </p:nvCxnSpPr>
        <p:spPr>
          <a:xfrm>
            <a:off x="6400800" y="3581400"/>
            <a:ext cx="0" cy="53340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4" name="TextBox 40"/>
          <p:cNvSpPr txBox="1">
            <a:spLocks noChangeArrowheads="1"/>
          </p:cNvSpPr>
          <p:nvPr/>
        </p:nvSpPr>
        <p:spPr bwMode="auto">
          <a:xfrm>
            <a:off x="5486400" y="5334000"/>
            <a:ext cx="1828800" cy="609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/>
              <a:t>Publish Results</a:t>
            </a:r>
          </a:p>
        </p:txBody>
      </p:sp>
      <p:cxnSp>
        <p:nvCxnSpPr>
          <p:cNvPr id="49" name="Straight Arrow Connector 48"/>
          <p:cNvCxnSpPr>
            <a:stCxn id="4107" idx="2"/>
            <a:endCxn id="4114" idx="0"/>
          </p:cNvCxnSpPr>
          <p:nvPr/>
        </p:nvCxnSpPr>
        <p:spPr>
          <a:xfrm>
            <a:off x="6400800" y="4724400"/>
            <a:ext cx="0" cy="60960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Model – the specific algorithm that predicts our dependent variable values</a:t>
            </a:r>
          </a:p>
          <a:p>
            <a:r>
              <a:rPr lang="en-US" dirty="0"/>
              <a:t>Parameters – the values in the model we estimate (i.e. a/b, m/b for linear regression)</a:t>
            </a:r>
          </a:p>
          <a:p>
            <a:pPr lvl="1"/>
            <a:r>
              <a:rPr lang="en-US" dirty="0"/>
              <a:t>Aka, coefficients or “estimated parameters”</a:t>
            </a:r>
          </a:p>
          <a:p>
            <a:r>
              <a:rPr lang="en-US" dirty="0"/>
              <a:t>Performance measures – show how well the model fits the data</a:t>
            </a:r>
          </a:p>
          <a:p>
            <a:pPr lvl="1"/>
            <a:r>
              <a:rPr lang="en-US" dirty="0"/>
              <a:t>Aka, descriptive stats</a:t>
            </a:r>
          </a:p>
        </p:txBody>
      </p:sp>
    </p:spTree>
    <p:extLst>
      <p:ext uri="{BB962C8B-B14F-4D97-AF65-F5344CB8AC3E}">
        <p14:creationId xmlns:p14="http://schemas.microsoft.com/office/powerpoint/2010/main" val="1221762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Parameter Estimation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Excel spreadsheet</a:t>
            </a:r>
          </a:p>
          <a:p>
            <a:r>
              <a:rPr lang="en-US"/>
              <a:t>X, Y columns</a:t>
            </a:r>
          </a:p>
          <a:p>
            <a:r>
              <a:rPr lang="en-US"/>
              <a:t>Add “trend line”</a:t>
            </a: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175" y="2552700"/>
            <a:ext cx="4746625" cy="4229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Linear Regression: Assumptions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1066800" y="1066800"/>
            <a:ext cx="8066088" cy="5715000"/>
          </a:xfrm>
        </p:spPr>
        <p:txBody>
          <a:bodyPr/>
          <a:lstStyle/>
          <a:p>
            <a:r>
              <a:rPr lang="en-US" dirty="0"/>
              <a:t>Predictors are error free</a:t>
            </a:r>
          </a:p>
          <a:p>
            <a:r>
              <a:rPr lang="en-US" dirty="0"/>
              <a:t>Linearity of response to predictors</a:t>
            </a:r>
          </a:p>
          <a:p>
            <a:r>
              <a:rPr lang="en-US" dirty="0"/>
              <a:t>Constant variance within and for all predictors (homoscedasticity)</a:t>
            </a:r>
          </a:p>
          <a:p>
            <a:r>
              <a:rPr lang="en-US" dirty="0"/>
              <a:t>Independence of errors</a:t>
            </a:r>
          </a:p>
          <a:p>
            <a:r>
              <a:rPr lang="en-US" dirty="0"/>
              <a:t>Lack of multi-</a:t>
            </a:r>
            <a:r>
              <a:rPr lang="en-US" dirty="0" err="1"/>
              <a:t>colinearity</a:t>
            </a:r>
            <a:endParaRPr lang="en-US" dirty="0"/>
          </a:p>
          <a:p>
            <a:r>
              <a:rPr lang="en-US" dirty="0"/>
              <a:t>Also:</a:t>
            </a:r>
          </a:p>
          <a:p>
            <a:pPr lvl="1"/>
            <a:r>
              <a:rPr lang="en-US" dirty="0"/>
              <a:t>All points are equally important</a:t>
            </a:r>
          </a:p>
          <a:p>
            <a:pPr lvl="1"/>
            <a:r>
              <a:rPr lang="en-US" dirty="0"/>
              <a:t>Residuals are normally distributed (or close).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Linear Regression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175" y="2552700"/>
            <a:ext cx="4746625" cy="4229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143000" y="1066800"/>
            <a:ext cx="3124200" cy="52322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Arial" charset="0"/>
                <a:cs typeface="Arial" charset="0"/>
              </a:rPr>
              <a:t> </a:t>
            </a:r>
          </a:p>
        </p:txBody>
      </p:sp>
      <p:sp>
        <p:nvSpPr>
          <p:cNvPr id="6" name="TextBox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143000" y="1752600"/>
            <a:ext cx="3911776" cy="461665"/>
          </a:xfrm>
          <a:prstGeom prst="rect">
            <a:avLst/>
          </a:prstGeom>
          <a:blipFill rotWithShape="1">
            <a:blip r:embed="rId4"/>
            <a:stretch>
              <a:fillRect l="-1404" b="-20000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  <a:latin typeface="Arial" charset="0"/>
                <a:cs typeface="Arial" charset="0"/>
              </a:rPr>
              <a:t> 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  <a:tailEnd type="stealth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11100</TotalTime>
  <Words>1032</Words>
  <Application>Microsoft Office PowerPoint</Application>
  <PresentationFormat>On-screen Show (4:3)</PresentationFormat>
  <Paragraphs>220</Paragraphs>
  <Slides>36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Arial</vt:lpstr>
      <vt:lpstr>Cambria Math</vt:lpstr>
      <vt:lpstr>Default Design</vt:lpstr>
      <vt:lpstr>Why Model?</vt:lpstr>
      <vt:lpstr>Linear Regression</vt:lpstr>
      <vt:lpstr>Activity</vt:lpstr>
      <vt:lpstr>Definitions</vt:lpstr>
      <vt:lpstr>Modeling Process</vt:lpstr>
      <vt:lpstr>Definitions</vt:lpstr>
      <vt:lpstr>Parameter Estimation</vt:lpstr>
      <vt:lpstr>Linear Regression: Assumptions</vt:lpstr>
      <vt:lpstr>Multiple Linear Regression</vt:lpstr>
      <vt:lpstr>Normal Distribution</vt:lpstr>
      <vt:lpstr>PowerPoint Presentation</vt:lpstr>
      <vt:lpstr>Linear Data Fitted w/Linear Model</vt:lpstr>
      <vt:lpstr>Non-Linear Data Fitted with a Linear Model</vt:lpstr>
      <vt:lpstr>Homoscedasticity</vt:lpstr>
      <vt:lpstr>Ordinary Least Squares</vt:lpstr>
      <vt:lpstr>Linear Regression</vt:lpstr>
      <vt:lpstr>Parameter Estimation</vt:lpstr>
      <vt:lpstr>Explanation</vt:lpstr>
      <vt:lpstr>Evaluate The Model</vt:lpstr>
      <vt:lpstr>“Goodness of fit”</vt:lpstr>
      <vt:lpstr> </vt:lpstr>
      <vt:lpstr> </vt:lpstr>
      <vt:lpstr>Good Model?</vt:lpstr>
      <vt:lpstr>p-value: Significance?</vt:lpstr>
      <vt:lpstr>Confidence Intervals</vt:lpstr>
      <vt:lpstr>Two Approaches</vt:lpstr>
      <vt:lpstr>Model Evaluation</vt:lpstr>
      <vt:lpstr>Model Evaluation?</vt:lpstr>
      <vt:lpstr>Robust models</vt:lpstr>
      <vt:lpstr>Modeling Process II</vt:lpstr>
      <vt:lpstr>Three Model Components</vt:lpstr>
      <vt:lpstr>First Law of Geography</vt:lpstr>
      <vt:lpstr>Measures of Auto-Correlation</vt:lpstr>
      <vt:lpstr>Patches of Aspen</vt:lpstr>
      <vt:lpstr>Process of Correlation Modeling</vt:lpstr>
      <vt:lpstr>Research Papers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NR 322: Introduction to Geographic Information Systems</dc:title>
  <dc:creator>jimg</dc:creator>
  <cp:lastModifiedBy>James J Graham</cp:lastModifiedBy>
  <cp:revision>156</cp:revision>
  <dcterms:created xsi:type="dcterms:W3CDTF">2008-05-04T17:53:48Z</dcterms:created>
  <dcterms:modified xsi:type="dcterms:W3CDTF">2024-01-25T18:28:19Z</dcterms:modified>
</cp:coreProperties>
</file>